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5" r:id="rId12"/>
    <p:sldId id="267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F460F-687E-8F9D-7EC0-BA873BBA711D}" v="471" dt="2025-05-21T23:25:41.769"/>
    <p1510:client id="{8BE785EE-2499-9848-4E0D-B81831EB304F}" v="23" dt="2025-05-21T23:31:31.613"/>
    <p1510:client id="{E8F05E1C-701E-C495-02E0-CA16B9637099}" v="5" dt="2025-05-21T22:07:15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Aucune description de photo disponible.">
            <a:extLst>
              <a:ext uri="{FF2B5EF4-FFF2-40B4-BE49-F238E27FC236}">
                <a16:creationId xmlns:a16="http://schemas.microsoft.com/office/drawing/2014/main" id="{C61950B2-F143-DA15-8734-BF6D127E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41F092-FC38-2E0F-F573-070E365C9E78}"/>
              </a:ext>
            </a:extLst>
          </p:cNvPr>
          <p:cNvSpPr/>
          <p:nvPr/>
        </p:nvSpPr>
        <p:spPr>
          <a:xfrm>
            <a:off x="8357718" y="3115733"/>
            <a:ext cx="2987615" cy="149013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A72424-03D7-357D-0819-728FD05FB193}"/>
              </a:ext>
            </a:extLst>
          </p:cNvPr>
          <p:cNvSpPr txBox="1"/>
          <p:nvPr/>
        </p:nvSpPr>
        <p:spPr>
          <a:xfrm>
            <a:off x="8774882" y="3234612"/>
            <a:ext cx="214017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chemeClr val="bg1"/>
                </a:solidFill>
              </a:rPr>
              <a:t>Do by:</a:t>
            </a:r>
          </a:p>
          <a:p>
            <a:r>
              <a:rPr lang="fr-FR" sz="2400">
                <a:solidFill>
                  <a:schemeClr val="bg1"/>
                </a:solidFill>
              </a:rPr>
              <a:t>Félix Poulin</a:t>
            </a:r>
          </a:p>
          <a:p>
            <a:r>
              <a:rPr lang="fr-FR" sz="2400">
                <a:solidFill>
                  <a:schemeClr val="bg1"/>
                </a:solidFill>
              </a:rPr>
              <a:t>Maxim Giguère</a:t>
            </a:r>
          </a:p>
        </p:txBody>
      </p:sp>
    </p:spTree>
    <p:extLst>
      <p:ext uri="{BB962C8B-B14F-4D97-AF65-F5344CB8AC3E}">
        <p14:creationId xmlns:p14="http://schemas.microsoft.com/office/powerpoint/2010/main" val="3131211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850 Menswear 1980s ideas in 2025 | 80s fashion men, 80s fashion, 1980s  fashion">
            <a:extLst>
              <a:ext uri="{FF2B5EF4-FFF2-40B4-BE49-F238E27FC236}">
                <a16:creationId xmlns:a16="http://schemas.microsoft.com/office/drawing/2014/main" id="{1B632856-E0EB-4AA4-BF24-D909F226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3313"/>
          <a:stretch/>
        </p:blipFill>
        <p:spPr>
          <a:xfrm>
            <a:off x="470939" y="485316"/>
            <a:ext cx="5372099" cy="5571066"/>
          </a:xfrm>
          <a:prstGeom prst="rect">
            <a:avLst/>
          </a:prstGeom>
        </p:spPr>
      </p:pic>
      <p:pic>
        <p:nvPicPr>
          <p:cNvPr id="5" name="Image 4" descr="Style tips for men: How the men in your life can stay on-trend">
            <a:extLst>
              <a:ext uri="{FF2B5EF4-FFF2-40B4-BE49-F238E27FC236}">
                <a16:creationId xmlns:a16="http://schemas.microsoft.com/office/drawing/2014/main" id="{A905451D-FADA-3D20-0A17-5CE61D4836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88" r="7897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2970C8-047B-7D8E-0191-98417AFEF7F8}"/>
              </a:ext>
            </a:extLst>
          </p:cNvPr>
          <p:cNvSpPr txBox="1"/>
          <p:nvPr/>
        </p:nvSpPr>
        <p:spPr>
          <a:xfrm>
            <a:off x="1251150" y="6156384"/>
            <a:ext cx="9165086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The </a:t>
            </a:r>
            <a:r>
              <a:rPr lang="fr-FR" sz="4000" err="1"/>
              <a:t>clothes</a:t>
            </a:r>
            <a:r>
              <a:rPr lang="fr-FR" sz="4000"/>
              <a:t> </a:t>
            </a:r>
            <a:r>
              <a:rPr lang="fr-FR" sz="4000" err="1"/>
              <a:t>today</a:t>
            </a:r>
            <a:r>
              <a:rPr lang="fr-FR" sz="4000"/>
              <a:t> </a:t>
            </a:r>
            <a:r>
              <a:rPr lang="fr-FR" sz="4000" err="1"/>
              <a:t>is</a:t>
            </a:r>
            <a:r>
              <a:rPr lang="fr-FR" sz="4000"/>
              <a:t> the </a:t>
            </a:r>
            <a:r>
              <a:rPr lang="fr-FR" sz="4000" err="1"/>
              <a:t>most</a:t>
            </a:r>
            <a:r>
              <a:rPr lang="fr-FR" sz="4000"/>
              <a:t> </a:t>
            </a:r>
            <a:r>
              <a:rPr lang="fr-FR" sz="4000" err="1"/>
              <a:t>beautiful</a:t>
            </a:r>
            <a:endParaRPr lang="fr-FR" sz="40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BEEE31-E18F-F830-DC9F-A3A6130ED108}"/>
              </a:ext>
            </a:extLst>
          </p:cNvPr>
          <p:cNvSpPr txBox="1"/>
          <p:nvPr/>
        </p:nvSpPr>
        <p:spPr>
          <a:xfrm>
            <a:off x="2640" y="6747"/>
            <a:ext cx="14612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Superlative</a:t>
            </a:r>
          </a:p>
        </p:txBody>
      </p:sp>
    </p:spTree>
    <p:extLst>
      <p:ext uri="{BB962C8B-B14F-4D97-AF65-F5344CB8AC3E}">
        <p14:creationId xmlns:p14="http://schemas.microsoft.com/office/powerpoint/2010/main" val="264526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ancement de la nouvelle mise à jour du logiciel système PS5 aujourd'hui  dans le monde entier – PlayStation Blog en français">
            <a:extLst>
              <a:ext uri="{FF2B5EF4-FFF2-40B4-BE49-F238E27FC236}">
                <a16:creationId xmlns:a16="http://schemas.microsoft.com/office/drawing/2014/main" id="{2BE0B376-4EF1-B0D8-7022-94766073EF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89" r="-1" b="-2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4E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Nintendo Entertainment System — Wikipédia">
            <a:extLst>
              <a:ext uri="{FF2B5EF4-FFF2-40B4-BE49-F238E27FC236}">
                <a16:creationId xmlns:a16="http://schemas.microsoft.com/office/drawing/2014/main" id="{D4F5042D-F89F-64BE-50FD-414DCD1AF6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1" r="2" b="2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8D17A0-CC43-2542-EDF2-9D5C481CB842}"/>
              </a:ext>
            </a:extLst>
          </p:cNvPr>
          <p:cNvSpPr txBox="1"/>
          <p:nvPr/>
        </p:nvSpPr>
        <p:spPr>
          <a:xfrm>
            <a:off x="973666" y="4092222"/>
            <a:ext cx="485422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The console has a </a:t>
            </a:r>
            <a:r>
              <a:rPr lang="fr-FR" sz="4000" err="1"/>
              <a:t>better</a:t>
            </a:r>
            <a:r>
              <a:rPr lang="fr-FR" sz="4000"/>
              <a:t> </a:t>
            </a:r>
            <a:r>
              <a:rPr lang="fr-FR" sz="4000" err="1"/>
              <a:t>graphic</a:t>
            </a:r>
            <a:r>
              <a:rPr lang="fr-FR" sz="4000"/>
              <a:t> </a:t>
            </a:r>
            <a:r>
              <a:rPr lang="fr-FR" sz="4000" err="1"/>
              <a:t>than</a:t>
            </a:r>
            <a:r>
              <a:rPr lang="fr-FR" sz="4000"/>
              <a:t> </a:t>
            </a:r>
            <a:r>
              <a:rPr lang="fr-FR" sz="4000" err="1"/>
              <a:t>before</a:t>
            </a:r>
            <a:r>
              <a:rPr lang="fr-FR" sz="4000"/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5180C0-1DD8-D3AB-516A-F8271EC5C95C}"/>
              </a:ext>
            </a:extLst>
          </p:cNvPr>
          <p:cNvSpPr txBox="1"/>
          <p:nvPr/>
        </p:nvSpPr>
        <p:spPr>
          <a:xfrm>
            <a:off x="-4987" y="2054"/>
            <a:ext cx="1463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Comparative</a:t>
            </a:r>
          </a:p>
        </p:txBody>
      </p:sp>
    </p:spTree>
    <p:extLst>
      <p:ext uri="{BB962C8B-B14F-4D97-AF65-F5344CB8AC3E}">
        <p14:creationId xmlns:p14="http://schemas.microsoft.com/office/powerpoint/2010/main" val="413812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Top 20 Most Realistic Movie Explosion Scenes | Articles on WatchMojo.com">
            <a:extLst>
              <a:ext uri="{FF2B5EF4-FFF2-40B4-BE49-F238E27FC236}">
                <a16:creationId xmlns:a16="http://schemas.microsoft.com/office/drawing/2014/main" id="{2870107C-1A95-7062-7DF0-9B1894B4B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9" r="20283" b="-1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2" name="Image 1" descr="La destruction de l'Etoile Noire dans Star Wars, une apocalypse financière  | Les Echos">
            <a:extLst>
              <a:ext uri="{FF2B5EF4-FFF2-40B4-BE49-F238E27FC236}">
                <a16:creationId xmlns:a16="http://schemas.microsoft.com/office/drawing/2014/main" id="{A6C21A6A-5F14-ECC7-6508-D56208B8FD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8" r="15705" b="2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21F0626-F288-B0C1-2753-8A753B0DEC2A}"/>
              </a:ext>
            </a:extLst>
          </p:cNvPr>
          <p:cNvSpPr txBox="1"/>
          <p:nvPr/>
        </p:nvSpPr>
        <p:spPr>
          <a:xfrm>
            <a:off x="4654294" y="4562856"/>
            <a:ext cx="6903721" cy="16002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/>
              <a:t>Before the special effects are the worst</a:t>
            </a:r>
            <a:r>
              <a:rPr lang="en-US" sz="2200"/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298ED2-0202-2B11-798D-18B4E24713FA}"/>
              </a:ext>
            </a:extLst>
          </p:cNvPr>
          <p:cNvSpPr txBox="1"/>
          <p:nvPr/>
        </p:nvSpPr>
        <p:spPr>
          <a:xfrm>
            <a:off x="-5751" y="-57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Superlative</a:t>
            </a:r>
          </a:p>
        </p:txBody>
      </p:sp>
    </p:spTree>
    <p:extLst>
      <p:ext uri="{BB962C8B-B14F-4D97-AF65-F5344CB8AC3E}">
        <p14:creationId xmlns:p14="http://schemas.microsoft.com/office/powerpoint/2010/main" val="415592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RAQUETTE À NEIGE WHITE MOUNTAIN 930 CHECKER – Liquida Sport">
            <a:extLst>
              <a:ext uri="{FF2B5EF4-FFF2-40B4-BE49-F238E27FC236}">
                <a16:creationId xmlns:a16="http://schemas.microsoft.com/office/drawing/2014/main" id="{0547F47F-BB56-3A63-EE38-A0E1835817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4839" r="6272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Image 1" descr="Une image contenant bâtiment, art, Beige, mur&#10;&#10;Le contenu généré par l’IA peut être incorrect.">
            <a:extLst>
              <a:ext uri="{FF2B5EF4-FFF2-40B4-BE49-F238E27FC236}">
                <a16:creationId xmlns:a16="http://schemas.microsoft.com/office/drawing/2014/main" id="{3B5EEBD2-05AB-AB07-B3FA-6CC9C2F18E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t="4234" b="1139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2FAFD3-DC9A-84F4-6C14-1621514000BC}"/>
              </a:ext>
            </a:extLst>
          </p:cNvPr>
          <p:cNvSpPr txBox="1"/>
          <p:nvPr/>
        </p:nvSpPr>
        <p:spPr>
          <a:xfrm>
            <a:off x="1191966" y="406032"/>
            <a:ext cx="9801854" cy="26142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>
                <a:solidFill>
                  <a:schemeClr val="bg1"/>
                </a:solidFill>
                <a:latin typeface="Sitka Text"/>
              </a:rPr>
              <a:t>Today the racket are light than before.</a:t>
            </a:r>
          </a:p>
        </p:txBody>
      </p:sp>
    </p:spTree>
    <p:extLst>
      <p:ext uri="{BB962C8B-B14F-4D97-AF65-F5344CB8AC3E}">
        <p14:creationId xmlns:p14="http://schemas.microsoft.com/office/powerpoint/2010/main" val="4290946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E6CFD5-509D-42EE-82A6-1E376C365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Scie à chaîne pour arboristes MS 201 C-M">
            <a:extLst>
              <a:ext uri="{FF2B5EF4-FFF2-40B4-BE49-F238E27FC236}">
                <a16:creationId xmlns:a16="http://schemas.microsoft.com/office/drawing/2014/main" id="{47ADDD46-1FB9-D707-3E05-72C206C07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48" r="-2" b="20950"/>
          <a:stretch>
            <a:fillRect/>
          </a:stretch>
        </p:blipFill>
        <p:spPr>
          <a:xfrm>
            <a:off x="20" y="-1"/>
            <a:ext cx="6712150" cy="2391331"/>
          </a:xfrm>
          <a:prstGeom prst="rect">
            <a:avLst/>
          </a:prstGeom>
        </p:spPr>
      </p:pic>
      <p:pic>
        <p:nvPicPr>
          <p:cNvPr id="2" name="Image 1" descr="Une image contenant outil, bâtiment, fer, mur&#10;&#10;Le contenu généré par l’IA peut être incorrect.">
            <a:extLst>
              <a:ext uri="{FF2B5EF4-FFF2-40B4-BE49-F238E27FC236}">
                <a16:creationId xmlns:a16="http://schemas.microsoft.com/office/drawing/2014/main" id="{A030D331-8A14-633D-D54B-A9397173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57" r="-2" b="6414"/>
          <a:stretch>
            <a:fillRect/>
          </a:stretch>
        </p:blipFill>
        <p:spPr>
          <a:xfrm>
            <a:off x="20" y="2391337"/>
            <a:ext cx="6712150" cy="44666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19665DC4-8CAE-6E2A-5E74-E90E995DFA5C}"/>
              </a:ext>
            </a:extLst>
          </p:cNvPr>
          <p:cNvSpPr txBox="1"/>
          <p:nvPr/>
        </p:nvSpPr>
        <p:spPr>
          <a:xfrm>
            <a:off x="6712170" y="2492080"/>
            <a:ext cx="4292162" cy="30158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Meiryo"/>
                <a:ea typeface="Meiryo"/>
              </a:rPr>
              <a:t>The chain saw is more fast than the </a:t>
            </a:r>
            <a:r>
              <a:rPr lang="en-US" sz="3600" err="1">
                <a:solidFill>
                  <a:schemeClr val="bg1"/>
                </a:solidFill>
                <a:latin typeface="Meiryo"/>
                <a:ea typeface="Meiryo"/>
              </a:rPr>
              <a:t>godendard</a:t>
            </a:r>
            <a:r>
              <a:rPr lang="en-US" sz="3600">
                <a:solidFill>
                  <a:schemeClr val="bg1"/>
                </a:solidFill>
                <a:latin typeface="Meiryo"/>
                <a:ea typeface="Meiryo"/>
              </a:rPr>
              <a:t> and the </a:t>
            </a:r>
            <a:r>
              <a:rPr lang="en-US" sz="3600" err="1">
                <a:solidFill>
                  <a:schemeClr val="bg1"/>
                </a:solidFill>
                <a:latin typeface="Meiryo"/>
                <a:ea typeface="Meiryo"/>
              </a:rPr>
              <a:t>sciotte</a:t>
            </a:r>
            <a:r>
              <a:rPr lang="en-US" sz="3600">
                <a:solidFill>
                  <a:schemeClr val="bg1"/>
                </a:solidFill>
                <a:latin typeface="Meiryo"/>
                <a:ea typeface="Meiryo"/>
              </a:rPr>
              <a:t>.</a:t>
            </a:r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89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91A883-1FED-DE9E-A654-6856E0F93800}"/>
              </a:ext>
            </a:extLst>
          </p:cNvPr>
          <p:cNvSpPr txBox="1"/>
          <p:nvPr/>
        </p:nvSpPr>
        <p:spPr>
          <a:xfrm>
            <a:off x="4354513" y="841375"/>
            <a:ext cx="3505200" cy="311469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Before the freezer are the most bigger.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Image 2" descr="Congélateur coffre compact, blanc, 5,5 pieds cubes">
            <a:extLst>
              <a:ext uri="{FF2B5EF4-FFF2-40B4-BE49-F238E27FC236}">
                <a16:creationId xmlns:a16="http://schemas.microsoft.com/office/drawing/2014/main" id="{80149340-705F-902B-32CF-53D29ABC9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44" r="31741"/>
          <a:stretch>
            <a:fillRect/>
          </a:stretch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Image 1" descr="Une image contenant plein air, herbe, remise, Cabane&#10;&#10;Le contenu généré par l’IA peut être incorrect.">
            <a:extLst>
              <a:ext uri="{FF2B5EF4-FFF2-40B4-BE49-F238E27FC236}">
                <a16:creationId xmlns:a16="http://schemas.microsoft.com/office/drawing/2014/main" id="{7A50B549-3D96-BF85-8385-61649C1C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22" r="13758"/>
          <a:stretch>
            <a:fillRect/>
          </a:stretch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3792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Perceuse-tournevis à percussion, sans fil, sans balai, 18 V LXT avec XPT,  1/2&quot;">
            <a:extLst>
              <a:ext uri="{FF2B5EF4-FFF2-40B4-BE49-F238E27FC236}">
                <a16:creationId xmlns:a16="http://schemas.microsoft.com/office/drawing/2014/main" id="{B98E1CD6-0CD5-802E-AF88-D75DE0F9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7" b="29706"/>
          <a:stretch>
            <a:fillRect/>
          </a:stretch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2" name="Image 1" descr="Une image contenant sol, forer, Outil électrique, outil&#10;&#10;Le contenu généré par l’IA peut être incorrect.">
            <a:extLst>
              <a:ext uri="{FF2B5EF4-FFF2-40B4-BE49-F238E27FC236}">
                <a16:creationId xmlns:a16="http://schemas.microsoft.com/office/drawing/2014/main" id="{B7D29F22-5B78-4E58-EA91-7D0A5B18F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6" r="-3" b="7788"/>
          <a:stretch>
            <a:fillRect/>
          </a:stretch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ABC58D-02EF-1A8D-5A9B-8FDF2B48B170}"/>
              </a:ext>
            </a:extLst>
          </p:cNvPr>
          <p:cNvSpPr txBox="1"/>
          <p:nvPr/>
        </p:nvSpPr>
        <p:spPr>
          <a:xfrm>
            <a:off x="4654294" y="4562856"/>
            <a:ext cx="6903721" cy="16002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/>
              <a:t>A crankshaft </a:t>
            </a:r>
            <a:br>
              <a:rPr lang="en-US" sz="4000"/>
            </a:br>
            <a:r>
              <a:rPr lang="en-US" sz="4000"/>
              <a:t>requires more strength than the drill.</a:t>
            </a:r>
          </a:p>
        </p:txBody>
      </p:sp>
    </p:spTree>
    <p:extLst>
      <p:ext uri="{BB962C8B-B14F-4D97-AF65-F5344CB8AC3E}">
        <p14:creationId xmlns:p14="http://schemas.microsoft.com/office/powerpoint/2010/main" val="2800313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10DFAE-FFD5-0A22-E0CE-519832F7A92B}"/>
              </a:ext>
            </a:extLst>
          </p:cNvPr>
          <p:cNvSpPr txBox="1"/>
          <p:nvPr/>
        </p:nvSpPr>
        <p:spPr>
          <a:xfrm>
            <a:off x="4354513" y="841375"/>
            <a:ext cx="3505200" cy="311469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Now the light illuminates more than before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Image 1" descr="Une image contenant lampe, intérieur, Photographie de nature morte, nature morte&#10;&#10;Le contenu généré par l’IA peut être incorrect.">
            <a:extLst>
              <a:ext uri="{FF2B5EF4-FFF2-40B4-BE49-F238E27FC236}">
                <a16:creationId xmlns:a16="http://schemas.microsoft.com/office/drawing/2014/main" id="{9B3F1AAF-A0B8-6233-D826-06C592B9DD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49" r="17431"/>
          <a:stretch>
            <a:fillRect/>
          </a:stretch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Image 3" descr="Lampe de poche Fenix HT32 haute performance 2500 lumens">
            <a:extLst>
              <a:ext uri="{FF2B5EF4-FFF2-40B4-BE49-F238E27FC236}">
                <a16:creationId xmlns:a16="http://schemas.microsoft.com/office/drawing/2014/main" id="{CAD9579E-0720-85D3-22BB-847CD1037D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47" r="32038"/>
          <a:stretch>
            <a:fillRect/>
          </a:stretch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9025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Main Femelle Tenant Le Smartphone Avec La Playlist Du Lecteur De Musique  Ouverte à L'écran Photo stock - Image du disposition, appli: 231931442">
            <a:extLst>
              <a:ext uri="{FF2B5EF4-FFF2-40B4-BE49-F238E27FC236}">
                <a16:creationId xmlns:a16="http://schemas.microsoft.com/office/drawing/2014/main" id="{9CF3BD1F-CC3A-3676-DF73-20941050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73" r="20793" b="-1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1BD4FC-210E-78FE-70C1-5A5796A60518}"/>
              </a:ext>
            </a:extLst>
          </p:cNvPr>
          <p:cNvSpPr txBox="1"/>
          <p:nvPr/>
        </p:nvSpPr>
        <p:spPr>
          <a:xfrm>
            <a:off x="599818" y="5234320"/>
            <a:ext cx="6931319" cy="75221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before many things were more expensive</a:t>
            </a: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en-US" sz="31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 1" descr="488 300+ Disque Photos, taleaux et images libre de droits - iStock | Disque  vinyle, Cd, Vynil">
            <a:extLst>
              <a:ext uri="{FF2B5EF4-FFF2-40B4-BE49-F238E27FC236}">
                <a16:creationId xmlns:a16="http://schemas.microsoft.com/office/drawing/2014/main" id="{A3124B62-519A-8648-64F9-9ECBD49784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04" r="1" b="8179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6094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880D58-0477-47F1-B3CB-4B3017941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635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3" name="Image 2" descr="Tracteur Fendt Québec chez SA Service Agricole">
            <a:extLst>
              <a:ext uri="{FF2B5EF4-FFF2-40B4-BE49-F238E27FC236}">
                <a16:creationId xmlns:a16="http://schemas.microsoft.com/office/drawing/2014/main" id="{C8DC6D85-195B-4611-8DCD-F3E1E8CEF4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" b="-5"/>
          <a:stretch>
            <a:fillRect/>
          </a:stretch>
        </p:blipFill>
        <p:spPr>
          <a:xfrm>
            <a:off x="235534" y="1009050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15" name="Graphic 212">
            <a:extLst>
              <a:ext uri="{FF2B5EF4-FFF2-40B4-BE49-F238E27FC236}">
                <a16:creationId xmlns:a16="http://schemas.microsoft.com/office/drawing/2014/main" id="{877E3FF1-E4B8-49CB-9DD6-7D2067808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9510" y="2210504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30BDE8C6-094E-46E6-BD5E-75FAB4F7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9510" y="2210504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0D1EED-4F2A-DDCE-24B1-722CBB53CE70}"/>
              </a:ext>
            </a:extLst>
          </p:cNvPr>
          <p:cNvSpPr txBox="1"/>
          <p:nvPr/>
        </p:nvSpPr>
        <p:spPr>
          <a:xfrm>
            <a:off x="6234868" y="1820369"/>
            <a:ext cx="5217173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>
                <a:solidFill>
                  <a:schemeClr val="bg1"/>
                </a:solidFill>
              </a:rPr>
              <a:t>Today, tractors are more efficient.</a:t>
            </a:r>
          </a:p>
        </p:txBody>
      </p:sp>
      <p:pic>
        <p:nvPicPr>
          <p:cNvPr id="2" name="Image 1" descr="Michel Trouillard, l'homme qui bichonnait les moteurs des tracteurs anciens  - Le Parisien">
            <a:extLst>
              <a:ext uri="{FF2B5EF4-FFF2-40B4-BE49-F238E27FC236}">
                <a16:creationId xmlns:a16="http://schemas.microsoft.com/office/drawing/2014/main" id="{779A0349-2944-9F1B-9EBE-C4B06703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85" r="6518" b="4"/>
          <a:stretch>
            <a:fillRect/>
          </a:stretch>
        </p:blipFill>
        <p:spPr>
          <a:xfrm>
            <a:off x="2841433" y="3429000"/>
            <a:ext cx="2965878" cy="2965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5233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 descr="Téléphone mobile — Wikipédia">
            <a:extLst>
              <a:ext uri="{FF2B5EF4-FFF2-40B4-BE49-F238E27FC236}">
                <a16:creationId xmlns:a16="http://schemas.microsoft.com/office/drawing/2014/main" id="{48AE634C-0AE8-C5CB-D7C2-4B7DD2AB17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5" r="358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 2" descr="Tous les smartphones - Derniers téléphones mobiles Android | Samsung Afrique">
            <a:extLst>
              <a:ext uri="{FF2B5EF4-FFF2-40B4-BE49-F238E27FC236}">
                <a16:creationId xmlns:a16="http://schemas.microsoft.com/office/drawing/2014/main" id="{3001E3BE-D7AF-04BB-F00C-8DE9F0300F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72" r="-1" b="1567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F7BE07-5BD6-0784-CF29-9E8FA360B2B0}"/>
              </a:ext>
            </a:extLst>
          </p:cNvPr>
          <p:cNvSpPr txBox="1"/>
          <p:nvPr/>
        </p:nvSpPr>
        <p:spPr>
          <a:xfrm>
            <a:off x="0" y="6146762"/>
            <a:ext cx="11211111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The phone </a:t>
            </a:r>
            <a:r>
              <a:rPr lang="fr-FR" sz="4000" err="1"/>
              <a:t>today</a:t>
            </a:r>
            <a:r>
              <a:rPr lang="fr-FR" sz="4000"/>
              <a:t> </a:t>
            </a:r>
            <a:r>
              <a:rPr lang="fr-FR" sz="4000" err="1"/>
              <a:t>is</a:t>
            </a:r>
            <a:r>
              <a:rPr lang="fr-FR" sz="4000"/>
              <a:t> more intelligent </a:t>
            </a:r>
            <a:r>
              <a:rPr lang="fr-FR" sz="4000" err="1"/>
              <a:t>than</a:t>
            </a:r>
            <a:r>
              <a:rPr lang="fr-FR" sz="4000"/>
              <a:t> in 80's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815665-165C-E5C6-E385-4D6C36AB0945}"/>
              </a:ext>
            </a:extLst>
          </p:cNvPr>
          <p:cNvSpPr txBox="1"/>
          <p:nvPr/>
        </p:nvSpPr>
        <p:spPr>
          <a:xfrm>
            <a:off x="-4987" y="2054"/>
            <a:ext cx="1463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Comparative</a:t>
            </a:r>
          </a:p>
        </p:txBody>
      </p:sp>
    </p:spTree>
    <p:extLst>
      <p:ext uri="{BB962C8B-B14F-4D97-AF65-F5344CB8AC3E}">
        <p14:creationId xmlns:p14="http://schemas.microsoft.com/office/powerpoint/2010/main" val="3684792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plein air, herbe, arbre, plante&#10;&#10;Le contenu généré par l’IA peut être incorrect.">
            <a:extLst>
              <a:ext uri="{FF2B5EF4-FFF2-40B4-BE49-F238E27FC236}">
                <a16:creationId xmlns:a16="http://schemas.microsoft.com/office/drawing/2014/main" id="{A5189630-70F8-E9C3-ED23-DA112C1036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8455"/>
          <a:stretch>
            <a:fillRect/>
          </a:stretch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3" name="Image 2" descr="Des maisons unifamiliales devenues trop grosses? | Protégez-Vous.ca">
            <a:extLst>
              <a:ext uri="{FF2B5EF4-FFF2-40B4-BE49-F238E27FC236}">
                <a16:creationId xmlns:a16="http://schemas.microsoft.com/office/drawing/2014/main" id="{562C1ECF-ABD5-404D-14EB-E64CF51BA7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23" r="-2" b="2666"/>
          <a:stretch>
            <a:fillRect/>
          </a:stretch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C6503B-4910-B007-FD68-4AAE08794213}"/>
              </a:ext>
            </a:extLst>
          </p:cNvPr>
          <p:cNvSpPr txBox="1"/>
          <p:nvPr/>
        </p:nvSpPr>
        <p:spPr>
          <a:xfrm>
            <a:off x="6248399" y="5650"/>
            <a:ext cx="5105400" cy="617131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0"/>
              <a:t>Today the houses are more beautiful.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168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 descr="Les pionniers de l'informatique : 17 ordinateurs qui ont marqué l ...">
            <a:extLst>
              <a:ext uri="{FF2B5EF4-FFF2-40B4-BE49-F238E27FC236}">
                <a16:creationId xmlns:a16="http://schemas.microsoft.com/office/drawing/2014/main" id="{44ED24F7-AB2F-16C0-24CE-14A7B8CE0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6" y="1752339"/>
            <a:ext cx="3343202" cy="2456230"/>
          </a:xfrm>
          <a:prstGeom prst="rect">
            <a:avLst/>
          </a:prstGeom>
        </p:spPr>
      </p:pic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 2" descr="L'ordinateur s'allume, mais rien ne s'affiche à l'écran : dépannage des  problèmes d'affichage | Dell Canada">
            <a:extLst>
              <a:ext uri="{FF2B5EF4-FFF2-40B4-BE49-F238E27FC236}">
                <a16:creationId xmlns:a16="http://schemas.microsoft.com/office/drawing/2014/main" id="{03FA54A0-BED0-CDEC-C770-A85BF49DE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1817108"/>
            <a:ext cx="6020730" cy="37629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B63CEF-7AAF-B5E5-7834-3526E9C582FD}"/>
              </a:ext>
            </a:extLst>
          </p:cNvPr>
          <p:cNvSpPr txBox="1"/>
          <p:nvPr/>
        </p:nvSpPr>
        <p:spPr>
          <a:xfrm>
            <a:off x="434515" y="5860531"/>
            <a:ext cx="11761317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The computer in 80's </a:t>
            </a:r>
            <a:r>
              <a:rPr lang="fr-FR" sz="4000" err="1"/>
              <a:t>is</a:t>
            </a:r>
            <a:r>
              <a:rPr lang="fr-FR" sz="4000"/>
              <a:t> </a:t>
            </a:r>
            <a:r>
              <a:rPr lang="fr-FR" sz="4000" err="1"/>
              <a:t>bigger</a:t>
            </a:r>
            <a:r>
              <a:rPr lang="fr-FR" sz="4000"/>
              <a:t> </a:t>
            </a:r>
            <a:r>
              <a:rPr lang="fr-FR" sz="4000" err="1"/>
              <a:t>than</a:t>
            </a:r>
            <a:r>
              <a:rPr lang="fr-FR" sz="4000"/>
              <a:t> computer </a:t>
            </a:r>
            <a:r>
              <a:rPr lang="fr-FR" sz="4000" err="1"/>
              <a:t>today</a:t>
            </a:r>
            <a:endParaRPr lang="fr-FR" sz="40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3E4C90-21FC-8918-07B7-6A7414B8766F}"/>
              </a:ext>
            </a:extLst>
          </p:cNvPr>
          <p:cNvSpPr txBox="1"/>
          <p:nvPr/>
        </p:nvSpPr>
        <p:spPr>
          <a:xfrm>
            <a:off x="-4987" y="2054"/>
            <a:ext cx="1463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Comparative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4B49BD-8632-F440-614E-F35A9459D5B6}"/>
              </a:ext>
            </a:extLst>
          </p:cNvPr>
          <p:cNvSpPr txBox="1"/>
          <p:nvPr/>
        </p:nvSpPr>
        <p:spPr>
          <a:xfrm>
            <a:off x="11881555" y="6533445"/>
            <a:ext cx="8466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D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202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États-Unis : Donald Trump laisse planer le doute sur une nouvelle  candidature en 2028">
            <a:extLst>
              <a:ext uri="{FF2B5EF4-FFF2-40B4-BE49-F238E27FC236}">
                <a16:creationId xmlns:a16="http://schemas.microsoft.com/office/drawing/2014/main" id="{0D0FD05F-2DDB-2A56-1335-EDD397C2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434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F26B45E-A3F3-40B5-4E22-FBC9BC027603}"/>
              </a:ext>
            </a:extLst>
          </p:cNvPr>
          <p:cNvSpPr txBox="1"/>
          <p:nvPr/>
        </p:nvSpPr>
        <p:spPr>
          <a:xfrm>
            <a:off x="1122314" y="6062257"/>
            <a:ext cx="99432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Donal </a:t>
            </a:r>
            <a:r>
              <a:rPr lang="fr-FR" sz="4000" err="1"/>
              <a:t>trump</a:t>
            </a:r>
            <a:r>
              <a:rPr lang="fr-FR" sz="4000"/>
              <a:t> </a:t>
            </a:r>
            <a:r>
              <a:rPr lang="fr-FR" sz="4000" err="1"/>
              <a:t>is</a:t>
            </a:r>
            <a:r>
              <a:rPr lang="fr-FR" sz="4000"/>
              <a:t> more </a:t>
            </a:r>
            <a:r>
              <a:rPr lang="fr-FR" sz="4000" err="1"/>
              <a:t>dangerous</a:t>
            </a:r>
            <a:r>
              <a:rPr lang="fr-FR" sz="4000"/>
              <a:t> </a:t>
            </a:r>
            <a:r>
              <a:rPr lang="fr-FR" sz="4000" err="1"/>
              <a:t>than</a:t>
            </a:r>
            <a:r>
              <a:rPr lang="fr-FR" sz="4000"/>
              <a:t> </a:t>
            </a:r>
            <a:r>
              <a:rPr lang="fr-FR" sz="4000" err="1"/>
              <a:t>others</a:t>
            </a:r>
            <a:endParaRPr lang="fr-FR" sz="40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C5E0F8-1C24-2292-261B-E5C6660F44FF}"/>
              </a:ext>
            </a:extLst>
          </p:cNvPr>
          <p:cNvSpPr txBox="1"/>
          <p:nvPr/>
        </p:nvSpPr>
        <p:spPr>
          <a:xfrm>
            <a:off x="-5751" y="-57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Superlative</a:t>
            </a:r>
          </a:p>
        </p:txBody>
      </p:sp>
    </p:spTree>
    <p:extLst>
      <p:ext uri="{BB962C8B-B14F-4D97-AF65-F5344CB8AC3E}">
        <p14:creationId xmlns:p14="http://schemas.microsoft.com/office/powerpoint/2010/main" val="21177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 descr="Disparition d'un gros poste Radio des Années 80 à Lyon - Spectacles &amp;  Animations">
            <a:extLst>
              <a:ext uri="{FF2B5EF4-FFF2-40B4-BE49-F238E27FC236}">
                <a16:creationId xmlns:a16="http://schemas.microsoft.com/office/drawing/2014/main" id="{52040B2E-0611-85B1-812B-E531352E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37" r="1" b="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 2" descr="Haut-parleur de fête sans fil Bluetooth avec éclairage multicolore à DEL  onn. 12 Heures de lecture - Walmart.ca">
            <a:extLst>
              <a:ext uri="{FF2B5EF4-FFF2-40B4-BE49-F238E27FC236}">
                <a16:creationId xmlns:a16="http://schemas.microsoft.com/office/drawing/2014/main" id="{849B8A70-2818-07A3-7AAE-717F2B410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B25D01-7737-E775-D06B-573BC0BB9894}"/>
              </a:ext>
            </a:extLst>
          </p:cNvPr>
          <p:cNvSpPr txBox="1"/>
          <p:nvPr/>
        </p:nvSpPr>
        <p:spPr>
          <a:xfrm>
            <a:off x="160204" y="6066952"/>
            <a:ext cx="11207883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The radio </a:t>
            </a:r>
            <a:r>
              <a:rPr lang="fr-FR" sz="4000" err="1"/>
              <a:t>today</a:t>
            </a:r>
            <a:r>
              <a:rPr lang="fr-FR" sz="4000"/>
              <a:t> </a:t>
            </a:r>
            <a:r>
              <a:rPr lang="fr-FR" sz="4000" err="1"/>
              <a:t>is</a:t>
            </a:r>
            <a:r>
              <a:rPr lang="fr-FR" sz="4000"/>
              <a:t> more </a:t>
            </a:r>
            <a:r>
              <a:rPr lang="fr-FR" sz="4000" err="1"/>
              <a:t>powerful</a:t>
            </a:r>
            <a:r>
              <a:rPr lang="fr-FR" sz="4000"/>
              <a:t> </a:t>
            </a:r>
            <a:r>
              <a:rPr lang="fr-FR" sz="4000" err="1"/>
              <a:t>than</a:t>
            </a:r>
            <a:r>
              <a:rPr lang="fr-FR" sz="4000"/>
              <a:t> radio in 80's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9D985F7-6666-EBCE-E6B6-5827A76B1279}"/>
              </a:ext>
            </a:extLst>
          </p:cNvPr>
          <p:cNvSpPr txBox="1"/>
          <p:nvPr/>
        </p:nvSpPr>
        <p:spPr>
          <a:xfrm>
            <a:off x="-4987" y="2054"/>
            <a:ext cx="1463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Comparative</a:t>
            </a:r>
          </a:p>
        </p:txBody>
      </p:sp>
    </p:spTree>
    <p:extLst>
      <p:ext uri="{BB962C8B-B14F-4D97-AF65-F5344CB8AC3E}">
        <p14:creationId xmlns:p14="http://schemas.microsoft.com/office/powerpoint/2010/main" val="42692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453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Ford : moteurs d'hier et voitures d'aujourd'hui | ALBI le Géant">
            <a:extLst>
              <a:ext uri="{FF2B5EF4-FFF2-40B4-BE49-F238E27FC236}">
                <a16:creationId xmlns:a16="http://schemas.microsoft.com/office/drawing/2014/main" id="{3FA4FD17-D5CF-1B10-54A5-8B076802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94" r="1" b="1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2" name="Image 1" descr="Top 15 des voitures qui ont marqué les années 80 - 1/15">
            <a:extLst>
              <a:ext uri="{FF2B5EF4-FFF2-40B4-BE49-F238E27FC236}">
                <a16:creationId xmlns:a16="http://schemas.microsoft.com/office/drawing/2014/main" id="{FE851587-1C6D-7471-96AF-585E2C56E7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48" r="1" b="9640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AEEA87-EE02-D711-45B7-A442503BD74E}"/>
              </a:ext>
            </a:extLst>
          </p:cNvPr>
          <p:cNvSpPr txBox="1"/>
          <p:nvPr/>
        </p:nvSpPr>
        <p:spPr>
          <a:xfrm>
            <a:off x="-588" y="6146174"/>
            <a:ext cx="9218234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The cars </a:t>
            </a:r>
            <a:r>
              <a:rPr lang="fr-FR" sz="4000" err="1"/>
              <a:t>today</a:t>
            </a:r>
            <a:r>
              <a:rPr lang="fr-FR" sz="4000"/>
              <a:t> </a:t>
            </a:r>
            <a:r>
              <a:rPr lang="fr-FR" sz="4000" err="1"/>
              <a:t>is</a:t>
            </a:r>
            <a:r>
              <a:rPr lang="fr-FR" sz="4000"/>
              <a:t> </a:t>
            </a:r>
            <a:r>
              <a:rPr lang="fr-FR" sz="4000" err="1"/>
              <a:t>faster</a:t>
            </a:r>
            <a:r>
              <a:rPr lang="fr-FR" sz="4000"/>
              <a:t> </a:t>
            </a:r>
            <a:r>
              <a:rPr lang="fr-FR" sz="4000" err="1"/>
              <a:t>than</a:t>
            </a:r>
            <a:r>
              <a:rPr lang="fr-FR" sz="4000"/>
              <a:t> cars in 80's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DB0ECD-22CC-3680-8906-973743520F78}"/>
              </a:ext>
            </a:extLst>
          </p:cNvPr>
          <p:cNvSpPr txBox="1"/>
          <p:nvPr/>
        </p:nvSpPr>
        <p:spPr>
          <a:xfrm>
            <a:off x="-4987" y="2054"/>
            <a:ext cx="1463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Comparative</a:t>
            </a:r>
          </a:p>
        </p:txBody>
      </p:sp>
    </p:spTree>
    <p:extLst>
      <p:ext uri="{BB962C8B-B14F-4D97-AF65-F5344CB8AC3E}">
        <p14:creationId xmlns:p14="http://schemas.microsoft.com/office/powerpoint/2010/main" val="1979321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3E3C287-5E15-ACB3-1958-C460015D72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23" r="9648"/>
          <a:stretch/>
        </p:blipFill>
        <p:spPr>
          <a:xfrm>
            <a:off x="678445" y="983891"/>
            <a:ext cx="3261064" cy="3993126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space réservé du contenu 5" descr="Les 20 meilleurs jeux de la PlayStation 5 (PS5)">
            <a:extLst>
              <a:ext uri="{FF2B5EF4-FFF2-40B4-BE49-F238E27FC236}">
                <a16:creationId xmlns:a16="http://schemas.microsoft.com/office/drawing/2014/main" id="{C20A6056-FCA6-922A-F6B5-79DC40FE5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0" r="-1" b="-1"/>
          <a:stretch/>
        </p:blipFill>
        <p:spPr>
          <a:xfrm>
            <a:off x="5545244" y="1865128"/>
            <a:ext cx="6020730" cy="36669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8937153-75E8-EC5C-C551-AF84B95E4A9C}"/>
              </a:ext>
            </a:extLst>
          </p:cNvPr>
          <p:cNvSpPr txBox="1"/>
          <p:nvPr/>
        </p:nvSpPr>
        <p:spPr>
          <a:xfrm>
            <a:off x="1273422" y="6150575"/>
            <a:ext cx="10283332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The </a:t>
            </a:r>
            <a:r>
              <a:rPr lang="fr-FR" sz="4000" err="1"/>
              <a:t>quality</a:t>
            </a:r>
            <a:r>
              <a:rPr lang="fr-FR" sz="4000"/>
              <a:t> </a:t>
            </a:r>
            <a:r>
              <a:rPr lang="fr-FR" sz="4000" err="1"/>
              <a:t>today</a:t>
            </a:r>
            <a:r>
              <a:rPr lang="fr-FR" sz="4000"/>
              <a:t> </a:t>
            </a:r>
            <a:r>
              <a:rPr lang="fr-FR" sz="4000" err="1"/>
              <a:t>is</a:t>
            </a:r>
            <a:r>
              <a:rPr lang="fr-FR" sz="4000"/>
              <a:t> the </a:t>
            </a:r>
            <a:r>
              <a:rPr lang="fr-FR" sz="4000" err="1"/>
              <a:t>most</a:t>
            </a:r>
            <a:r>
              <a:rPr lang="fr-FR" sz="4000"/>
              <a:t> </a:t>
            </a:r>
            <a:r>
              <a:rPr lang="fr-FR" sz="4000" err="1"/>
              <a:t>beautiful</a:t>
            </a:r>
            <a:r>
              <a:rPr lang="fr-FR" sz="400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04B2C4-61E6-ECF2-956D-ED17600DC5F8}"/>
              </a:ext>
            </a:extLst>
          </p:cNvPr>
          <p:cNvSpPr txBox="1"/>
          <p:nvPr/>
        </p:nvSpPr>
        <p:spPr>
          <a:xfrm>
            <a:off x="9454551" y="-57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Superlative</a:t>
            </a:r>
          </a:p>
        </p:txBody>
      </p:sp>
    </p:spTree>
    <p:extLst>
      <p:ext uri="{BB962C8B-B14F-4D97-AF65-F5344CB8AC3E}">
        <p14:creationId xmlns:p14="http://schemas.microsoft.com/office/powerpoint/2010/main" val="4242325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5" descr="23 Photos From The '80s You Will Feel Like You Lived">
            <a:extLst>
              <a:ext uri="{FF2B5EF4-FFF2-40B4-BE49-F238E27FC236}">
                <a16:creationId xmlns:a16="http://schemas.microsoft.com/office/drawing/2014/main" id="{F3C41448-9571-FBBE-E678-AE8DDD006F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4364" r="748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Espace réservé du contenu 4" descr="A Photography Of A Man Standing On A Tree · Free Stock Photo">
            <a:extLst>
              <a:ext uri="{FF2B5EF4-FFF2-40B4-BE49-F238E27FC236}">
                <a16:creationId xmlns:a16="http://schemas.microsoft.com/office/drawing/2014/main" id="{CB0A46A2-6A92-D17F-C739-3CBB3CF2B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60000"/>
          </a:blip>
          <a:srcRect r="-1" b="1309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602F541-13E1-74D9-B531-2AE096826308}"/>
              </a:ext>
            </a:extLst>
          </p:cNvPr>
          <p:cNvSpPr txBox="1"/>
          <p:nvPr/>
        </p:nvSpPr>
        <p:spPr>
          <a:xfrm>
            <a:off x="7347" y="6145202"/>
            <a:ext cx="12401588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The </a:t>
            </a:r>
            <a:r>
              <a:rPr lang="fr-FR" sz="4000" err="1"/>
              <a:t>picture</a:t>
            </a:r>
            <a:r>
              <a:rPr lang="fr-FR" sz="4000"/>
              <a:t> </a:t>
            </a:r>
            <a:r>
              <a:rPr lang="fr-FR" sz="4000" err="1"/>
              <a:t>today</a:t>
            </a:r>
            <a:r>
              <a:rPr lang="fr-FR" sz="4000"/>
              <a:t> </a:t>
            </a:r>
            <a:r>
              <a:rPr lang="fr-FR" sz="4000" err="1"/>
              <a:t>is</a:t>
            </a:r>
            <a:r>
              <a:rPr lang="fr-FR" sz="4000"/>
              <a:t> more </a:t>
            </a:r>
            <a:r>
              <a:rPr lang="fr-FR" sz="4000" err="1"/>
              <a:t>beautiful</a:t>
            </a:r>
            <a:r>
              <a:rPr lang="fr-FR" sz="4000"/>
              <a:t> </a:t>
            </a:r>
            <a:r>
              <a:rPr lang="fr-FR" sz="4000" err="1"/>
              <a:t>than</a:t>
            </a:r>
            <a:r>
              <a:rPr lang="fr-FR" sz="4000"/>
              <a:t> </a:t>
            </a:r>
            <a:r>
              <a:rPr lang="fr-FR" sz="4000" err="1"/>
              <a:t>picture</a:t>
            </a:r>
            <a:r>
              <a:rPr lang="fr-FR" sz="4000"/>
              <a:t> in 80's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6955B3-5A3B-8C5F-5AD0-324EBECE94AA}"/>
              </a:ext>
            </a:extLst>
          </p:cNvPr>
          <p:cNvSpPr txBox="1"/>
          <p:nvPr/>
        </p:nvSpPr>
        <p:spPr>
          <a:xfrm>
            <a:off x="-4987" y="2054"/>
            <a:ext cx="1463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Comparative</a:t>
            </a:r>
          </a:p>
        </p:txBody>
      </p:sp>
    </p:spTree>
    <p:extLst>
      <p:ext uri="{BB962C8B-B14F-4D97-AF65-F5344CB8AC3E}">
        <p14:creationId xmlns:p14="http://schemas.microsoft.com/office/powerpoint/2010/main" val="313259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Movie Today">
            <a:extLst>
              <a:ext uri="{FF2B5EF4-FFF2-40B4-BE49-F238E27FC236}">
                <a16:creationId xmlns:a16="http://schemas.microsoft.com/office/drawing/2014/main" id="{00BF6C01-50C9-7CBC-AE1E-207E66DA7D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21" r="-1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The Best Movies of the 70s, 80s and 90s — a staff-created list from Herrick  District Library | Herrick District Library | BiblioCommons">
            <a:extLst>
              <a:ext uri="{FF2B5EF4-FFF2-40B4-BE49-F238E27FC236}">
                <a16:creationId xmlns:a16="http://schemas.microsoft.com/office/drawing/2014/main" id="{7584A5BF-EB1D-54BD-20E1-90902802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" b="12640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3D082B-BBD0-47A3-B301-AF886EB017EA}"/>
              </a:ext>
            </a:extLst>
          </p:cNvPr>
          <p:cNvSpPr txBox="1"/>
          <p:nvPr/>
        </p:nvSpPr>
        <p:spPr>
          <a:xfrm>
            <a:off x="355280" y="6212296"/>
            <a:ext cx="11473132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/>
              <a:t>The </a:t>
            </a:r>
            <a:r>
              <a:rPr lang="fr-FR" sz="4000" err="1"/>
              <a:t>movie</a:t>
            </a:r>
            <a:r>
              <a:rPr lang="fr-FR" sz="4000"/>
              <a:t> </a:t>
            </a:r>
            <a:r>
              <a:rPr lang="fr-FR" sz="4000" err="1"/>
              <a:t>today</a:t>
            </a:r>
            <a:r>
              <a:rPr lang="fr-FR" sz="4000"/>
              <a:t> </a:t>
            </a:r>
            <a:r>
              <a:rPr lang="fr-FR" sz="4000" err="1"/>
              <a:t>is</a:t>
            </a:r>
            <a:r>
              <a:rPr lang="fr-FR" sz="4000"/>
              <a:t> more </a:t>
            </a:r>
            <a:r>
              <a:rPr lang="fr-FR" sz="4000" err="1"/>
              <a:t>realistic</a:t>
            </a:r>
            <a:r>
              <a:rPr lang="fr-FR" sz="4000"/>
              <a:t> </a:t>
            </a:r>
            <a:r>
              <a:rPr lang="fr-FR" sz="4000" err="1"/>
              <a:t>than</a:t>
            </a:r>
            <a:r>
              <a:rPr lang="fr-FR" sz="4000"/>
              <a:t> in 70's 80's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E16177-B41F-772A-B408-7BB8A5A02737}"/>
              </a:ext>
            </a:extLst>
          </p:cNvPr>
          <p:cNvSpPr txBox="1"/>
          <p:nvPr/>
        </p:nvSpPr>
        <p:spPr>
          <a:xfrm>
            <a:off x="-4987" y="2054"/>
            <a:ext cx="1463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Comparative</a:t>
            </a:r>
          </a:p>
        </p:txBody>
      </p:sp>
    </p:spTree>
    <p:extLst>
      <p:ext uri="{BB962C8B-B14F-4D97-AF65-F5344CB8AC3E}">
        <p14:creationId xmlns:p14="http://schemas.microsoft.com/office/powerpoint/2010/main" val="3826835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20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2025-05-05T16:12:14Z</dcterms:created>
  <dcterms:modified xsi:type="dcterms:W3CDTF">2025-05-22T14:58:08Z</dcterms:modified>
</cp:coreProperties>
</file>