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9972"/>
    <p:restoredTop sz="94660"/>
  </p:normalViewPr>
  <p:slideViewPr>
    <p:cSldViewPr snapToGrid="0">
      <p:cViewPr varScale="1">
        <p:scale>
          <a:sx d="100" n="86"/>
          <a:sy d="100" n="86"/>
        </p:scale>
        <p:origin x="96" y="888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10" Target="slides/slide5.xml" Type="http://schemas.openxmlformats.org/officeDocument/2006/relationships/slide"/><Relationship Id="rId9" Target="slides/slide4.xml" Type="http://schemas.openxmlformats.org/officeDocument/2006/relationships/slide"/><Relationship Id="rId8" Target="slides/slide3.xml" Type="http://schemas.openxmlformats.org/officeDocument/2006/relationships/slide"/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numCol="1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orient="vert" type="title"/>
          </p:nvPr>
        </p:nvSpPr>
        <p:spPr>
          <a:xfrm>
            <a:off x="8724900" y="365125"/>
            <a:ext cx="2628900" cy="5811838"/>
          </a:xfrm>
        </p:spPr>
        <p:txBody>
          <a:bodyPr numCol="1" vert="eaVert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idx="1" orient="vert" type="body"/>
          </p:nvPr>
        </p:nvSpPr>
        <p:spPr>
          <a:xfrm>
            <a:off x="838200" y="365125"/>
            <a:ext cx="7734300" cy="5811838"/>
          </a:xfrm>
        </p:spPr>
        <p:txBody>
          <a:bodyPr numCol="1"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 numCol="1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indent="0" marL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9788" y="1681163"/>
            <a:ext cx="5157787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>
          <a:xfrm>
            <a:off x="6172200" y="1681163"/>
            <a:ext cx="5183188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4" sz="quarter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7" name="Date Placeholder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Date Placeholder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idx="1" type="pic"/>
          </p:nvPr>
        </p:nvSpPr>
        <p:spPr>
          <a:xfrm>
            <a:off x="5183188" y="987425"/>
            <a:ext cx="6172200" cy="4873625"/>
          </a:xfrm>
        </p:spPr>
        <p:txBody>
          <a:bodyPr anchor="t"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 lang="en-US"/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<Relationships xmlns="http://schemas.openxmlformats.org/package/2006/relationships"><Relationship Id="rId3" Target="../media/image2.png" Type="http://schemas.openxmlformats.org/officeDocument/2006/relationships/image"/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<Relationships xmlns="http://schemas.openxmlformats.org/package/2006/relationships"><Relationship Id="rId4" Target="../media/image5.png" Type="http://schemas.openxmlformats.org/officeDocument/2006/relationships/image"/><Relationship Id="rId3" Target="../media/image4.png" Type="http://schemas.openxmlformats.org/officeDocument/2006/relationships/image"/><Relationship Id="rId2" Target="../media/image3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<Relationships xmlns="http://schemas.openxmlformats.org/package/2006/relationships"><Relationship Id="rId18" Target="../media/image22.png" Type="http://schemas.openxmlformats.org/officeDocument/2006/relationships/image"/><Relationship Id="rId17" Target="../media/image21.png" Type="http://schemas.openxmlformats.org/officeDocument/2006/relationships/image"/><Relationship Id="rId16" Target="../media/image20.png" Type="http://schemas.openxmlformats.org/officeDocument/2006/relationships/image"/><Relationship Id="rId15" Target="../media/image19.png" Type="http://schemas.openxmlformats.org/officeDocument/2006/relationships/image"/><Relationship Id="rId14" Target="../media/image18.png" Type="http://schemas.openxmlformats.org/officeDocument/2006/relationships/image"/><Relationship Id="rId13" Target="../media/image17.png" Type="http://schemas.openxmlformats.org/officeDocument/2006/relationships/image"/><Relationship Id="rId12" Target="../media/image16.png" Type="http://schemas.openxmlformats.org/officeDocument/2006/relationships/image"/><Relationship Id="rId11" Target="../media/image15.png" Type="http://schemas.openxmlformats.org/officeDocument/2006/relationships/image"/><Relationship Id="rId10" Target="../media/image14.png" Type="http://schemas.openxmlformats.org/officeDocument/2006/relationships/image"/><Relationship Id="rId9" Target="../media/image13.png" Type="http://schemas.openxmlformats.org/officeDocument/2006/relationships/image"/><Relationship Id="rId8" Target="../media/image12.png" Type="http://schemas.openxmlformats.org/officeDocument/2006/relationships/image"/><Relationship Id="rId7" Target="../media/image11.png" Type="http://schemas.openxmlformats.org/officeDocument/2006/relationships/image"/><Relationship Id="rId6" Target="../media/image10.png" Type="http://schemas.openxmlformats.org/officeDocument/2006/relationships/image"/><Relationship Id="rId5" Target="../media/image9.png" Type="http://schemas.openxmlformats.org/officeDocument/2006/relationships/image"/><Relationship Id="rId4" Target="../media/image8.png" Type="http://schemas.openxmlformats.org/officeDocument/2006/relationships/image"/><Relationship Id="rId3" Target="../media/image7.png" Type="http://schemas.openxmlformats.org/officeDocument/2006/relationships/image"/><Relationship Id="rId2" Target="../media/image6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6DBBB-9000-BEC7-1284-A91A888072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numCol="1"/>
          <a:lstStyle/>
          <a:p>
            <a:r>
              <a:rPr dirty="0" lang="en-US"/>
              <a:t>Les </a:t>
            </a:r>
            <a:r>
              <a:rPr dirty="0" err="1" lang="en-US"/>
              <a:t>procédés</a:t>
            </a:r>
            <a:r>
              <a:rPr dirty="0" lang="en-US"/>
              <a:t> de </a:t>
            </a:r>
            <a:r>
              <a:rPr dirty="0" err="1" lang="en-US"/>
              <a:t>séparation</a:t>
            </a:r>
            <a:r>
              <a:rPr dirty="0" lang="en-US"/>
              <a:t> fait par Robyn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087475-B26F-F1BE-EB02-1A3D7124BA37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 numCol="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3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AF99A-83C2-80ED-A660-3F9A0A74B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pPr indent="-742950" marL="742950">
              <a:buAutoNum type="arabicPeriod"/>
            </a:pPr>
            <a:r>
              <a:rPr dirty="0" err="1" lang="en-US"/>
              <a:t>Sédimentation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482C1-32F8-E4E7-0467-A73290203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2178145" cy="4351338"/>
          </a:xfrm>
        </p:spPr>
        <p:txBody>
          <a:bodyPr anchor="t" bIns="45720" lIns="91440" numCol="1" rIns="91440" rtlCol="0" tIns="45720" vert="horz">
            <a:normAutofit/>
          </a:bodyPr>
          <a:lstStyle/>
          <a:p>
            <a:r>
              <a:rPr dirty="0" lang="en-US"/>
              <a:t>Laisser </a:t>
            </a:r>
            <a:r>
              <a:rPr dirty="0" err="1" lang="en-US"/>
              <a:t>reposer</a:t>
            </a:r>
            <a:endParaRPr dirty="0" lang="en-US"/>
          </a:p>
          <a:p>
            <a:r>
              <a:rPr dirty="0" lang="en-US"/>
              <a:t>                                                                                </a:t>
            </a:r>
            <a:r>
              <a:rPr dirty="0" err="1" lang="en-US"/>
              <a:t>Surnagent</a:t>
            </a:r>
            <a:r>
              <a:rPr dirty="0" lang="en-US"/>
              <a:t> </a:t>
            </a:r>
            <a:r>
              <a:rPr dirty="0" err="1" lang="en-US"/>
              <a:t>résidu</a:t>
            </a:r>
            <a:r>
              <a:rPr dirty="0" lang="en-US"/>
              <a:t> Monte et </a:t>
            </a:r>
            <a:r>
              <a:rPr dirty="0" err="1" lang="en-US"/>
              <a:t>déscende</a:t>
            </a:r>
          </a:p>
          <a:p>
            <a:endParaRPr dirty="0"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5EB300-A9D0-B13B-B7BB-F88D9862A911}"/>
              </a:ext>
            </a:extLst>
          </p:cNvPr>
          <p:cNvSpPr/>
          <p:nvPr/>
        </p:nvSpPr>
        <p:spPr>
          <a:xfrm rot="16200000">
            <a:off x="2966639" y="4195018"/>
            <a:ext cx="158150" cy="29617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23523F-23AC-59F0-3801-4575E966C28D}"/>
              </a:ext>
            </a:extLst>
          </p:cNvPr>
          <p:cNvSpPr/>
          <p:nvPr/>
        </p:nvSpPr>
        <p:spPr>
          <a:xfrm>
            <a:off x="1572035" y="2699773"/>
            <a:ext cx="158150" cy="29617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380F62-2642-DC5E-3E9A-35A749894FDC}"/>
              </a:ext>
            </a:extLst>
          </p:cNvPr>
          <p:cNvSpPr/>
          <p:nvPr/>
        </p:nvSpPr>
        <p:spPr>
          <a:xfrm>
            <a:off x="4375619" y="2786037"/>
            <a:ext cx="158150" cy="29617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E43BE1-F4A0-F108-4438-4BDD470BC384}"/>
              </a:ext>
            </a:extLst>
          </p:cNvPr>
          <p:cNvSpPr/>
          <p:nvPr/>
        </p:nvSpPr>
        <p:spPr>
          <a:xfrm>
            <a:off x="6618487" y="2786037"/>
            <a:ext cx="158150" cy="29617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0BC569-9FA6-3635-9B2C-587182985FA8}"/>
              </a:ext>
            </a:extLst>
          </p:cNvPr>
          <p:cNvSpPr/>
          <p:nvPr/>
        </p:nvSpPr>
        <p:spPr>
          <a:xfrm>
            <a:off x="9422073" y="2699773"/>
            <a:ext cx="158150" cy="29617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AD3B11-88C0-9FBB-9E3A-86DDD1EEAAB5}"/>
              </a:ext>
            </a:extLst>
          </p:cNvPr>
          <p:cNvSpPr/>
          <p:nvPr/>
        </p:nvSpPr>
        <p:spPr>
          <a:xfrm rot="16200000">
            <a:off x="8013091" y="4195017"/>
            <a:ext cx="158150" cy="29617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D94B9436-F6A6-DD2A-5D97-E45D47DA67FD}"/>
              </a:ext>
            </a:extLst>
          </p:cNvPr>
          <p:cNvSpPr/>
          <p:nvPr/>
        </p:nvSpPr>
        <p:spPr>
          <a:xfrm>
            <a:off x="2117559" y="4534949"/>
            <a:ext cx="474452" cy="316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814A8B15-12AF-2DB4-E249-628C259E341E}"/>
              </a:ext>
            </a:extLst>
          </p:cNvPr>
          <p:cNvSpPr/>
          <p:nvPr/>
        </p:nvSpPr>
        <p:spPr>
          <a:xfrm>
            <a:off x="3454653" y="4218647"/>
            <a:ext cx="474452" cy="316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68564DB0-326C-454A-BCE6-5D6EB10CC45F}"/>
              </a:ext>
            </a:extLst>
          </p:cNvPr>
          <p:cNvSpPr/>
          <p:nvPr/>
        </p:nvSpPr>
        <p:spPr>
          <a:xfrm>
            <a:off x="2980200" y="4534949"/>
            <a:ext cx="474452" cy="316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CA029FFA-D40B-3019-7C9D-3E8EDB0433F5}"/>
              </a:ext>
            </a:extLst>
          </p:cNvPr>
          <p:cNvSpPr/>
          <p:nvPr/>
        </p:nvSpPr>
        <p:spPr>
          <a:xfrm>
            <a:off x="8731143" y="3945477"/>
            <a:ext cx="474452" cy="316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4A9D76A1-AAFC-D3FB-22D6-C67C57C10390}"/>
              </a:ext>
            </a:extLst>
          </p:cNvPr>
          <p:cNvSpPr/>
          <p:nvPr/>
        </p:nvSpPr>
        <p:spPr>
          <a:xfrm>
            <a:off x="7702248" y="4543053"/>
            <a:ext cx="474452" cy="316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E37FBDC2-C9EE-3154-A1BF-067792256675}"/>
              </a:ext>
            </a:extLst>
          </p:cNvPr>
          <p:cNvSpPr/>
          <p:nvPr/>
        </p:nvSpPr>
        <p:spPr>
          <a:xfrm>
            <a:off x="6977105" y="5138797"/>
            <a:ext cx="474452" cy="316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F0E23FBF-E893-5C26-1295-68C60B28C491}"/>
              </a:ext>
            </a:extLst>
          </p:cNvPr>
          <p:cNvSpPr/>
          <p:nvPr/>
        </p:nvSpPr>
        <p:spPr>
          <a:xfrm>
            <a:off x="6977398" y="3878268"/>
            <a:ext cx="488830" cy="9776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BE6263DC-8522-9310-2F67-8E96C67C9E43}"/>
              </a:ext>
            </a:extLst>
          </p:cNvPr>
          <p:cNvSpPr/>
          <p:nvPr/>
        </p:nvSpPr>
        <p:spPr>
          <a:xfrm rot="10680000">
            <a:off x="8699805" y="4470615"/>
            <a:ext cx="488830" cy="977660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14B24-155A-D257-EAA6-072B4E5F4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/>
              <a:t>2. </a:t>
            </a:r>
            <a:r>
              <a:rPr dirty="0" err="1" lang="en-US"/>
              <a:t>Décantation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D6ACC-F8E6-24F6-873A-AFEDC8915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 bIns="45720" lIns="91440" numCol="1" rIns="91440" rtlCol="0" tIns="45720" vert="horz">
            <a:normAutofit/>
          </a:bodyPr>
          <a:lstStyle/>
          <a:p>
            <a:r>
              <a:rPr dirty="0" lang="en-US"/>
              <a:t>Tige de </a:t>
            </a:r>
            <a:r>
              <a:rPr dirty="0" err="1" lang="en-US"/>
              <a:t>verre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2A70C0-3586-87AF-6699-E74289AE7224}"/>
              </a:ext>
            </a:extLst>
          </p:cNvPr>
          <p:cNvSpPr/>
          <p:nvPr/>
        </p:nvSpPr>
        <p:spPr>
          <a:xfrm>
            <a:off x="1780248" y="3635456"/>
            <a:ext cx="100641" cy="19984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49ECF9-6A39-95C4-759D-D23072A45EBB}"/>
              </a:ext>
            </a:extLst>
          </p:cNvPr>
          <p:cNvSpPr/>
          <p:nvPr/>
        </p:nvSpPr>
        <p:spPr>
          <a:xfrm>
            <a:off x="3684071" y="3621600"/>
            <a:ext cx="100641" cy="19984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1FC08C-6921-7CEB-3358-1553188391BA}"/>
              </a:ext>
            </a:extLst>
          </p:cNvPr>
          <p:cNvSpPr/>
          <p:nvPr/>
        </p:nvSpPr>
        <p:spPr>
          <a:xfrm rot="-5400000">
            <a:off x="2729153" y="4584362"/>
            <a:ext cx="100641" cy="19984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94A044-4B1C-4E56-E1A9-A6EB7D919E13}"/>
              </a:ext>
            </a:extLst>
          </p:cNvPr>
          <p:cNvSpPr/>
          <p:nvPr/>
        </p:nvSpPr>
        <p:spPr>
          <a:xfrm rot="-4560000">
            <a:off x="4384902" y="2624074"/>
            <a:ext cx="100641" cy="19984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24E5DDE-471A-4771-4FF1-B6CD9EB7AF3A}"/>
              </a:ext>
            </a:extLst>
          </p:cNvPr>
          <p:cNvSpPr/>
          <p:nvPr/>
        </p:nvSpPr>
        <p:spPr>
          <a:xfrm>
            <a:off x="5299302" y="2402400"/>
            <a:ext cx="100641" cy="149968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477AE2-D5B9-2236-44F9-F54C312A3C21}"/>
              </a:ext>
            </a:extLst>
          </p:cNvPr>
          <p:cNvSpPr/>
          <p:nvPr/>
        </p:nvSpPr>
        <p:spPr>
          <a:xfrm rot="17040000">
            <a:off x="4384903" y="1113929"/>
            <a:ext cx="100641" cy="19984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5AC39BE1-55D2-1E8A-1136-2E2988977F7B}"/>
              </a:ext>
            </a:extLst>
          </p:cNvPr>
          <p:cNvSpPr/>
          <p:nvPr/>
        </p:nvSpPr>
        <p:spPr>
          <a:xfrm>
            <a:off x="4899478" y="3429098"/>
            <a:ext cx="401781" cy="318654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B12A22F5-F4D0-EC42-35EB-AE82E99B3D1E}"/>
              </a:ext>
            </a:extLst>
          </p:cNvPr>
          <p:cNvSpPr/>
          <p:nvPr/>
        </p:nvSpPr>
        <p:spPr>
          <a:xfrm>
            <a:off x="4428423" y="3110443"/>
            <a:ext cx="401781" cy="318654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8F00D3A7-B597-C43C-5DD1-AF23DC1EB642}"/>
              </a:ext>
            </a:extLst>
          </p:cNvPr>
          <p:cNvSpPr/>
          <p:nvPr/>
        </p:nvSpPr>
        <p:spPr>
          <a:xfrm>
            <a:off x="3707986" y="2639388"/>
            <a:ext cx="401781" cy="318654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95F54888-2860-F4E0-14D3-40E8BFD53AD1}"/>
              </a:ext>
            </a:extLst>
          </p:cNvPr>
          <p:cNvCxnSpPr/>
          <p:nvPr/>
        </p:nvCxnSpPr>
        <p:spPr>
          <a:xfrm flipH="1">
            <a:off x="3452665" y="2329366"/>
            <a:ext cx="1302327" cy="942108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7EC3483-DCA3-0141-D03A-1EFA77FB3FEC}"/>
              </a:ext>
            </a:extLst>
          </p:cNvPr>
          <p:cNvSpPr txBox="1"/>
          <p:nvPr/>
        </p:nvSpPr>
        <p:spPr>
          <a:xfrm>
            <a:off x="5737772" y="2044898"/>
            <a:ext cx="2743200" cy="3693319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pPr algn="l"/>
            <a:r>
              <a:rPr dirty="0" err="1" lang="en-US"/>
              <a:t>Résolu</a:t>
            </a:r>
            <a:endParaRPr dirty="0" lang="en-US"/>
          </a:p>
          <a:p>
            <a:endParaRPr dirty="0" lang="en-US"/>
          </a:p>
          <a:p>
            <a:endParaRPr dirty="0" lang="en-US"/>
          </a:p>
          <a:p>
            <a:r>
              <a:rPr dirty="0" lang="en-US"/>
              <a:t>Mélange </a:t>
            </a:r>
            <a:r>
              <a:rPr dirty="0" err="1" lang="en-US"/>
              <a:t>hétérogène</a:t>
            </a:r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endParaRPr dirty="0" lang="en-US"/>
          </a:p>
          <a:p>
            <a:r>
              <a:rPr dirty="0" err="1" lang="en-US"/>
              <a:t>Transvide</a:t>
            </a:r>
            <a:r>
              <a:rPr dirty="0" lang="en-US"/>
              <a:t> le </a:t>
            </a:r>
            <a:r>
              <a:rPr dirty="0" err="1" lang="en-US"/>
              <a:t>liquide</a:t>
            </a:r>
          </a:p>
          <a:p>
            <a:endParaRPr dirty="0" lang="en-US"/>
          </a:p>
          <a:p>
            <a:endParaRPr dirty="0" lang="en-US"/>
          </a:p>
          <a:p>
            <a:r>
              <a:rPr dirty="0" lang="en-US"/>
              <a:t>Bécher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F996D9-3EFD-DBE5-F24D-4D948B16A399}"/>
              </a:ext>
            </a:extLst>
          </p:cNvPr>
          <p:cNvSpPr/>
          <p:nvPr/>
        </p:nvSpPr>
        <p:spPr>
          <a:xfrm rot="-840000">
            <a:off x="3009138" y="3083450"/>
            <a:ext cx="83127" cy="218901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pic>
        <p:nvPicPr>
          <p:cNvPr id="16" name="Ink 15">
            <a:extLst>
              <a:ext uri="{FF2B5EF4-FFF2-40B4-BE49-F238E27FC236}">
                <a16:creationId xmlns:a16="http://schemas.microsoft.com/office/drawing/2014/main" id="{606E2645-2F52-0FE2-9202-66DCAEEF5DE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789111" y="2521946"/>
            <a:ext cx="1601276" cy="1601276"/>
          </a:xfrm>
          <a:prstGeom prst="rect">
            <a:avLst/>
          </a:prstGeom>
        </p:spPr>
      </p:pic>
      <p:pic>
        <p:nvPicPr>
          <p:cNvPr id="17" name="Ink 16">
            <a:extLst>
              <a:ext uri="{FF2B5EF4-FFF2-40B4-BE49-F238E27FC236}">
                <a16:creationId xmlns:a16="http://schemas.microsoft.com/office/drawing/2014/main" id="{50AA7E06-C0BC-8181-01F9-708D36A4AAD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8719150" y="2491228"/>
            <a:ext cx="1601276" cy="1601276"/>
          </a:xfrm>
          <a:prstGeom prst="rect">
            <a:avLst/>
          </a:prstGeom>
        </p:spPr>
      </p:pic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42FCD20F-50BC-0588-0FB0-ACC3D9450DA2}"/>
              </a:ext>
            </a:extLst>
          </p:cNvPr>
          <p:cNvSpPr/>
          <p:nvPr/>
        </p:nvSpPr>
        <p:spPr>
          <a:xfrm>
            <a:off x="2849004" y="5091643"/>
            <a:ext cx="401781" cy="318654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9" name="Flowchart: Connector 18">
            <a:extLst>
              <a:ext uri="{FF2B5EF4-FFF2-40B4-BE49-F238E27FC236}">
                <a16:creationId xmlns:a16="http://schemas.microsoft.com/office/drawing/2014/main" id="{32D67C91-A3B1-82AE-7F73-B7E3D88FC5AE}"/>
              </a:ext>
            </a:extLst>
          </p:cNvPr>
          <p:cNvSpPr/>
          <p:nvPr/>
        </p:nvSpPr>
        <p:spPr>
          <a:xfrm>
            <a:off x="2017731" y="4315788"/>
            <a:ext cx="401781" cy="318654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pic>
        <p:nvPicPr>
          <p:cNvPr id="21" name="Ink 20">
            <a:extLst>
              <a:ext uri="{FF2B5EF4-FFF2-40B4-BE49-F238E27FC236}">
                <a16:creationId xmlns:a16="http://schemas.microsoft.com/office/drawing/2014/main" id="{29272AFE-066F-B8CB-E2C2-0C35663571E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936818" y="3954419"/>
            <a:ext cx="1726290" cy="5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77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A1D00-2C81-E971-9B84-2D2506D5D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/>
              <a:t>3. Filtration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17EC5-6A37-5799-46D1-5E94ACFDE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 bIns="45720" lIns="91440" numCol="1" rIns="91440" rtlCol="0" tIns="45720" vert="horz">
            <a:normAutofit/>
          </a:bodyPr>
          <a:lstStyle/>
          <a:p>
            <a:endParaRPr lang="en-US"/>
          </a:p>
          <a:p>
            <a:endParaRPr dirty="0" lang="en-US"/>
          </a:p>
          <a:p>
            <a:endParaRPr dirty="0" lang="en-US"/>
          </a:p>
          <a:p>
            <a:r>
              <a:rPr dirty="0" lang="en-US"/>
              <a:t>                                      </a:t>
            </a:r>
            <a:r>
              <a:rPr dirty="0" err="1" lang="en-US"/>
              <a:t>Résidu</a:t>
            </a:r>
          </a:p>
          <a:p>
            <a:pPr indent="0" marL="0">
              <a:buNone/>
            </a:pPr>
            <a:endParaRPr dirty="0" lang="en-US"/>
          </a:p>
          <a:p>
            <a:r>
              <a:rPr dirty="0" err="1" lang="en-US"/>
              <a:t>Filtrat</a:t>
            </a:r>
            <a:endParaRPr lang="en-US"/>
          </a:p>
          <a:p>
            <a:r>
              <a:rPr dirty="0" lang="en-US"/>
              <a:t>Vider le mélange à travers le </a:t>
            </a:r>
            <a:r>
              <a:rPr dirty="0" err="1" lang="en-US"/>
              <a:t>filtre</a:t>
            </a:r>
            <a:endParaRPr lang="en-US"/>
          </a:p>
        </p:txBody>
      </p:sp>
      <p:sp>
        <p:nvSpPr>
          <p:cNvPr id="19" name="Cylinder 18">
            <a:extLst>
              <a:ext uri="{FF2B5EF4-FFF2-40B4-BE49-F238E27FC236}">
                <a16:creationId xmlns:a16="http://schemas.microsoft.com/office/drawing/2014/main" id="{CDFCF2A3-2540-11A9-6499-DD964BA57241}"/>
              </a:ext>
            </a:extLst>
          </p:cNvPr>
          <p:cNvSpPr/>
          <p:nvPr/>
        </p:nvSpPr>
        <p:spPr>
          <a:xfrm rot="6060000">
            <a:off x="5867043" y="2776222"/>
            <a:ext cx="900546" cy="1108364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0" name="Cylinder 19">
            <a:extLst>
              <a:ext uri="{FF2B5EF4-FFF2-40B4-BE49-F238E27FC236}">
                <a16:creationId xmlns:a16="http://schemas.microsoft.com/office/drawing/2014/main" id="{1F954E82-0766-FF4D-0EB7-24F2F817FF72}"/>
              </a:ext>
            </a:extLst>
          </p:cNvPr>
          <p:cNvSpPr/>
          <p:nvPr/>
        </p:nvSpPr>
        <p:spPr>
          <a:xfrm>
            <a:off x="6947697" y="3773749"/>
            <a:ext cx="900546" cy="151014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68630C5D-2C6E-2FEF-4AE6-DE511936CB51}"/>
              </a:ext>
            </a:extLst>
          </p:cNvPr>
          <p:cNvSpPr/>
          <p:nvPr/>
        </p:nvSpPr>
        <p:spPr>
          <a:xfrm>
            <a:off x="6395407" y="4507235"/>
            <a:ext cx="2008909" cy="153785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pic>
        <p:nvPicPr>
          <p:cNvPr id="22" name="Ink 21">
            <a:extLst>
              <a:ext uri="{FF2B5EF4-FFF2-40B4-BE49-F238E27FC236}">
                <a16:creationId xmlns:a16="http://schemas.microsoft.com/office/drawing/2014/main" id="{EFFD434E-0E7A-CAD1-DA93-145E04C8D4E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799087" y="3137369"/>
            <a:ext cx="853722" cy="401201"/>
          </a:xfrm>
          <a:prstGeom prst="rect">
            <a:avLst/>
          </a:prstGeom>
        </p:spPr>
      </p:pic>
      <p:pic>
        <p:nvPicPr>
          <p:cNvPr id="23" name="Ink 22">
            <a:extLst>
              <a:ext uri="{FF2B5EF4-FFF2-40B4-BE49-F238E27FC236}">
                <a16:creationId xmlns:a16="http://schemas.microsoft.com/office/drawing/2014/main" id="{2F7A942A-E370-299F-E50C-CF6A334CB1E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013692" y="5109350"/>
            <a:ext cx="794342" cy="181686"/>
          </a:xfrm>
          <a:prstGeom prst="rect">
            <a:avLst/>
          </a:prstGeom>
        </p:spPr>
      </p:pic>
      <p:pic>
        <p:nvPicPr>
          <p:cNvPr id="24" name="Ink 23">
            <a:extLst>
              <a:ext uri="{FF2B5EF4-FFF2-40B4-BE49-F238E27FC236}">
                <a16:creationId xmlns:a16="http://schemas.microsoft.com/office/drawing/2014/main" id="{685A8598-7C61-2612-BFC0-AF33EB70587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6527370" y="3281386"/>
            <a:ext cx="205092" cy="151969"/>
          </a:xfrm>
          <a:prstGeom prst="rect">
            <a:avLst/>
          </a:prstGeom>
        </p:spPr>
      </p:pic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C445F18A-4DCE-C6F2-9246-16CFC1508047}"/>
              </a:ext>
            </a:extLst>
          </p:cNvPr>
          <p:cNvSpPr/>
          <p:nvPr/>
        </p:nvSpPr>
        <p:spPr>
          <a:xfrm rot="10800000">
            <a:off x="6778487" y="3616761"/>
            <a:ext cx="1066800" cy="914400"/>
          </a:xfrm>
          <a:prstGeom prst="triangl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E416EA-CAAD-94D5-0E04-7F7182AF40AD}"/>
              </a:ext>
            </a:extLst>
          </p:cNvPr>
          <p:cNvSpPr txBox="1"/>
          <p:nvPr/>
        </p:nvSpPr>
        <p:spPr>
          <a:xfrm>
            <a:off x="7776014" y="2422390"/>
            <a:ext cx="2743200" cy="923330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dirty="0" lang="en-US"/>
              <a:t>Papier </a:t>
            </a:r>
            <a:r>
              <a:rPr dirty="0" err="1" lang="en-US"/>
              <a:t>filtre</a:t>
            </a:r>
            <a:r>
              <a:rPr dirty="0" lang="en-US"/>
              <a:t> </a:t>
            </a:r>
            <a:r>
              <a:rPr dirty="0" err="1" lang="en-US"/>
              <a:t>entenois</a:t>
            </a:r>
            <a:r>
              <a:rPr dirty="0" lang="en-US"/>
              <a:t> </a:t>
            </a:r>
            <a:r>
              <a:rPr dirty="0" err="1" lang="en-US"/>
              <a:t>erlenmeyer</a:t>
            </a:r>
            <a:r>
              <a:rPr dirty="0" lang="en-US"/>
              <a:t> mélange </a:t>
            </a:r>
            <a:r>
              <a:rPr dirty="0" err="1" lang="en-US"/>
              <a:t>homogène</a:t>
            </a:r>
          </a:p>
        </p:txBody>
      </p:sp>
      <p:sp>
        <p:nvSpPr>
          <p:cNvPr id="27" name="Flowchart: Or 26">
            <a:extLst>
              <a:ext uri="{FF2B5EF4-FFF2-40B4-BE49-F238E27FC236}">
                <a16:creationId xmlns:a16="http://schemas.microsoft.com/office/drawing/2014/main" id="{F93C5B32-889C-66C9-7AFC-4A4414561EB0}"/>
              </a:ext>
            </a:extLst>
          </p:cNvPr>
          <p:cNvSpPr/>
          <p:nvPr/>
        </p:nvSpPr>
        <p:spPr>
          <a:xfrm>
            <a:off x="9909975" y="1820889"/>
            <a:ext cx="609600" cy="609600"/>
          </a:xfrm>
          <a:prstGeom prst="flowChar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587B6D-768A-D6C9-4FCF-8EA93A5796D8}"/>
              </a:ext>
            </a:extLst>
          </p:cNvPr>
          <p:cNvSpPr txBox="1"/>
          <p:nvPr/>
        </p:nvSpPr>
        <p:spPr>
          <a:xfrm>
            <a:off x="8398571" y="1166665"/>
            <a:ext cx="2743200" cy="365760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dirty="0" lang="en-US"/>
              <a:t>Fabrique un papier </a:t>
            </a:r>
            <a:r>
              <a:rPr dirty="0" err="1" lang="en-US"/>
              <a:t>filtre</a:t>
            </a:r>
          </a:p>
        </p:txBody>
      </p:sp>
    </p:spTree>
    <p:extLst>
      <p:ext uri="{BB962C8B-B14F-4D97-AF65-F5344CB8AC3E}">
        <p14:creationId xmlns:p14="http://schemas.microsoft.com/office/powerpoint/2010/main" val="274372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6138E-4F1D-4183-EA4E-9A3B06553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dirty="0" lang="en-US"/>
              <a:t>4.a </a:t>
            </a:r>
            <a:r>
              <a:rPr dirty="0" err="1" lang="en-US"/>
              <a:t>Évaporation</a:t>
            </a:r>
            <a:r>
              <a:rPr dirty="0" lang="en-US"/>
              <a:t>                               4.b  distillation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F2898-6F76-6D42-3527-15B8153A4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1771"/>
            <a:ext cx="11942618" cy="4365192"/>
          </a:xfrm>
        </p:spPr>
        <p:txBody>
          <a:bodyPr anchor="t" bIns="45720" lIns="91440" numCol="1" rIns="91440" rtlCol="0" tIns="45720" vert="horz">
            <a:normAutofit lnSpcReduction="10000"/>
          </a:bodyPr>
          <a:lstStyle/>
          <a:p>
            <a:pPr indent="0" marL="0">
              <a:buNone/>
            </a:pPr>
            <a:r>
              <a:rPr dirty="0" lang="en-US"/>
              <a:t>                                                                                                   Tube eau </a:t>
            </a:r>
            <a:r>
              <a:rPr err="1" lang="en-US"/>
              <a:t>froide</a:t>
            </a:r>
            <a:r>
              <a:rPr dirty="0" lang="en-US"/>
              <a:t> </a:t>
            </a:r>
            <a:r>
              <a:rPr err="1" lang="en-US"/>
              <a:t>refroidir</a:t>
            </a:r>
            <a:endParaRPr lang="en-US"/>
          </a:p>
          <a:p>
            <a:endParaRPr dirty="0" lang="en-US"/>
          </a:p>
          <a:p>
            <a:endParaRPr dirty="0" lang="en-US"/>
          </a:p>
          <a:p>
            <a:r>
              <a:rPr dirty="0" err="1" lang="en-US"/>
              <a:t>Soluté</a:t>
            </a:r>
            <a:endParaRPr lang="en-US"/>
          </a:p>
          <a:p>
            <a:r>
              <a:rPr dirty="0" lang="en-US"/>
              <a:t>                                 Plaque </a:t>
            </a:r>
            <a:r>
              <a:rPr dirty="0" err="1" lang="en-US"/>
              <a:t>chauffante</a:t>
            </a:r>
            <a:r>
              <a:rPr dirty="0" lang="en-US"/>
              <a:t>              </a:t>
            </a:r>
          </a:p>
          <a:p>
            <a:r>
              <a:rPr dirty="0" lang="en-US"/>
              <a:t>Substance pure</a:t>
            </a:r>
          </a:p>
          <a:p>
            <a:endParaRPr dirty="0" lang="en-US"/>
          </a:p>
          <a:p>
            <a:endParaRPr dirty="0" lang="en-US"/>
          </a:p>
          <a:p>
            <a:r>
              <a:rPr dirty="0" lang="en-US"/>
              <a:t>    Plaque</a:t>
            </a:r>
          </a:p>
          <a:p>
            <a:endParaRPr dirty="0" lang="en-US"/>
          </a:p>
          <a:p>
            <a:endParaRPr dirty="0" lang="en-US"/>
          </a:p>
        </p:txBody>
      </p:sp>
      <p:pic>
        <p:nvPicPr>
          <p:cNvPr id="4" name="Ink 3">
            <a:extLst>
              <a:ext uri="{FF2B5EF4-FFF2-40B4-BE49-F238E27FC236}">
                <a16:creationId xmlns:a16="http://schemas.microsoft.com/office/drawing/2014/main" id="{2F04C873-9BFB-DD10-B5FA-54543795B95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612495" y="2886183"/>
            <a:ext cx="177364" cy="1479717"/>
          </a:xfrm>
          <a:prstGeom prst="rect">
            <a:avLst/>
          </a:prstGeom>
        </p:spPr>
      </p:pic>
      <p:pic>
        <p:nvPicPr>
          <p:cNvPr id="5" name="Ink 4">
            <a:extLst>
              <a:ext uri="{FF2B5EF4-FFF2-40B4-BE49-F238E27FC236}">
                <a16:creationId xmlns:a16="http://schemas.microsoft.com/office/drawing/2014/main" id="{FB12C088-D0A8-6F5B-D7E3-927A47040A7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334992" y="2836033"/>
            <a:ext cx="93296" cy="1506744"/>
          </a:xfrm>
          <a:prstGeom prst="rect">
            <a:avLst/>
          </a:prstGeom>
        </p:spPr>
      </p:pic>
      <p:pic>
        <p:nvPicPr>
          <p:cNvPr id="7" name="Ink 6">
            <a:extLst>
              <a:ext uri="{FF2B5EF4-FFF2-40B4-BE49-F238E27FC236}">
                <a16:creationId xmlns:a16="http://schemas.microsoft.com/office/drawing/2014/main" id="{531CAF12-8765-2322-70E6-E375176211C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1765166" y="4341153"/>
            <a:ext cx="2987388" cy="1232923"/>
          </a:xfrm>
          <a:prstGeom prst="rect">
            <a:avLst/>
          </a:prstGeom>
        </p:spPr>
      </p:pic>
      <p:pic>
        <p:nvPicPr>
          <p:cNvPr id="8" name="Ink 7">
            <a:extLst>
              <a:ext uri="{FF2B5EF4-FFF2-40B4-BE49-F238E27FC236}">
                <a16:creationId xmlns:a16="http://schemas.microsoft.com/office/drawing/2014/main" id="{A2BC65BF-4964-1470-ACB1-AA09BD4F6884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56236" y="5327097"/>
            <a:ext cx="4636742" cy="1432441"/>
          </a:xfrm>
          <a:prstGeom prst="rect">
            <a:avLst/>
          </a:prstGeom>
        </p:spPr>
      </p:pic>
      <p:pic>
        <p:nvPicPr>
          <p:cNvPr id="9" name="Ink 8">
            <a:extLst>
              <a:ext uri="{FF2B5EF4-FFF2-40B4-BE49-F238E27FC236}">
                <a16:creationId xmlns:a16="http://schemas.microsoft.com/office/drawing/2014/main" id="{E8436E07-C79F-1CCB-82EE-90BFE9BA5604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561076" y="2975725"/>
            <a:ext cx="173789" cy="2025493"/>
          </a:xfrm>
          <a:prstGeom prst="rect">
            <a:avLst/>
          </a:prstGeom>
        </p:spPr>
      </p:pic>
      <p:pic>
        <p:nvPicPr>
          <p:cNvPr id="10" name="Ink 9">
            <a:extLst>
              <a:ext uri="{FF2B5EF4-FFF2-40B4-BE49-F238E27FC236}">
                <a16:creationId xmlns:a16="http://schemas.microsoft.com/office/drawing/2014/main" id="{E8811D91-1CDE-DA11-0C62-B05D7C18E54B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264780" y="3036394"/>
            <a:ext cx="183518" cy="1962242"/>
          </a:xfrm>
          <a:prstGeom prst="rect">
            <a:avLst/>
          </a:prstGeom>
        </p:spPr>
      </p:pic>
      <p:pic>
        <p:nvPicPr>
          <p:cNvPr id="11" name="Ink 10">
            <a:extLst>
              <a:ext uri="{FF2B5EF4-FFF2-40B4-BE49-F238E27FC236}">
                <a16:creationId xmlns:a16="http://schemas.microsoft.com/office/drawing/2014/main" id="{26CB4C9B-68D1-6CCA-F75A-8DB870866372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5513731" y="4971203"/>
            <a:ext cx="2917361" cy="928635"/>
          </a:xfrm>
          <a:prstGeom prst="rect">
            <a:avLst/>
          </a:prstGeom>
        </p:spPr>
      </p:pic>
      <p:pic>
        <p:nvPicPr>
          <p:cNvPr id="12" name="Ink 11">
            <a:extLst>
              <a:ext uri="{FF2B5EF4-FFF2-40B4-BE49-F238E27FC236}">
                <a16:creationId xmlns:a16="http://schemas.microsoft.com/office/drawing/2014/main" id="{23A2D708-99E7-2D24-CD18-391A339385F9}"/>
              </a:ext>
            </a:extLst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6792830" y="1796673"/>
            <a:ext cx="3528353" cy="2017355"/>
          </a:xfrm>
          <a:prstGeom prst="rect">
            <a:avLst/>
          </a:prstGeom>
        </p:spPr>
      </p:pic>
      <p:pic>
        <p:nvPicPr>
          <p:cNvPr id="13" name="Ink 12">
            <a:extLst>
              <a:ext uri="{FF2B5EF4-FFF2-40B4-BE49-F238E27FC236}">
                <a16:creationId xmlns:a16="http://schemas.microsoft.com/office/drawing/2014/main" id="{1A6FA911-B3FF-6BC8-4601-B463ABEEA6DD}"/>
              </a:ext>
            </a:extLst>
          </p:cNvPr>
          <p:cNvPicPr/>
          <p:nvPr/>
        </p:nvPicPr>
        <p:blipFill>
          <a:blip r:embed="rId10"/>
          <a:stretch>
            <a:fillRect/>
          </a:stretch>
        </p:blipFill>
        <p:spPr>
          <a:xfrm>
            <a:off x="7397578" y="2604648"/>
            <a:ext cx="2310283" cy="1481430"/>
          </a:xfrm>
          <a:prstGeom prst="rect">
            <a:avLst/>
          </a:prstGeom>
        </p:spPr>
      </p:pic>
      <p:pic>
        <p:nvPicPr>
          <p:cNvPr id="14" name="Ink 13">
            <a:extLst>
              <a:ext uri="{FF2B5EF4-FFF2-40B4-BE49-F238E27FC236}">
                <a16:creationId xmlns:a16="http://schemas.microsoft.com/office/drawing/2014/main" id="{607D7087-A14B-CDB3-C2B2-826944C9D61F}"/>
              </a:ext>
            </a:extLst>
          </p:cNvPr>
          <p:cNvPicPr/>
          <p:nvPr/>
        </p:nvPicPr>
        <p:blipFill>
          <a:blip r:embed="rId11"/>
          <a:stretch>
            <a:fillRect/>
          </a:stretch>
        </p:blipFill>
        <p:spPr>
          <a:xfrm>
            <a:off x="7732129" y="2143680"/>
            <a:ext cx="2505126" cy="1861971"/>
          </a:xfrm>
          <a:prstGeom prst="rect">
            <a:avLst/>
          </a:prstGeom>
        </p:spPr>
      </p:pic>
      <p:pic>
        <p:nvPicPr>
          <p:cNvPr id="15" name="Ink 14">
            <a:extLst>
              <a:ext uri="{FF2B5EF4-FFF2-40B4-BE49-F238E27FC236}">
                <a16:creationId xmlns:a16="http://schemas.microsoft.com/office/drawing/2014/main" id="{DDFAE729-E858-0A41-49A5-861A70F46B57}"/>
              </a:ext>
            </a:extLst>
          </p:cNvPr>
          <p:cNvPicPr/>
          <p:nvPr/>
        </p:nvPicPr>
        <p:blipFill>
          <a:blip r:embed="rId12"/>
          <a:stretch>
            <a:fillRect/>
          </a:stretch>
        </p:blipFill>
        <p:spPr>
          <a:xfrm>
            <a:off x="9938347" y="4489596"/>
            <a:ext cx="1771102" cy="1668691"/>
          </a:xfrm>
          <a:prstGeom prst="rect">
            <a:avLst/>
          </a:prstGeom>
        </p:spPr>
      </p:pic>
      <p:pic>
        <p:nvPicPr>
          <p:cNvPr id="16" name="Ink 15">
            <a:extLst>
              <a:ext uri="{FF2B5EF4-FFF2-40B4-BE49-F238E27FC236}">
                <a16:creationId xmlns:a16="http://schemas.microsoft.com/office/drawing/2014/main" id="{2D954238-F29F-CCB9-1DED-B4692ADB5B8A}"/>
              </a:ext>
            </a:extLst>
          </p:cNvPr>
          <p:cNvPicPr/>
          <p:nvPr/>
        </p:nvPicPr>
        <p:blipFill>
          <a:blip r:embed="rId13"/>
          <a:stretch>
            <a:fillRect/>
          </a:stretch>
        </p:blipFill>
        <p:spPr>
          <a:xfrm>
            <a:off x="10138528" y="5019125"/>
            <a:ext cx="1373154" cy="256826"/>
          </a:xfrm>
          <a:prstGeom prst="rect">
            <a:avLst/>
          </a:prstGeom>
        </p:spPr>
      </p:pic>
      <p:pic>
        <p:nvPicPr>
          <p:cNvPr id="17" name="Ink 16">
            <a:extLst>
              <a:ext uri="{FF2B5EF4-FFF2-40B4-BE49-F238E27FC236}">
                <a16:creationId xmlns:a16="http://schemas.microsoft.com/office/drawing/2014/main" id="{ABBA23E2-A51B-884C-101B-829319A67526}"/>
              </a:ext>
            </a:extLst>
          </p:cNvPr>
          <p:cNvPicPr/>
          <p:nvPr/>
        </p:nvPicPr>
        <p:blipFill>
          <a:blip r:embed="rId14"/>
          <a:stretch>
            <a:fillRect/>
          </a:stretch>
        </p:blipFill>
        <p:spPr>
          <a:xfrm>
            <a:off x="10047086" y="5143683"/>
            <a:ext cx="149154" cy="87700"/>
          </a:xfrm>
          <a:prstGeom prst="rect">
            <a:avLst/>
          </a:prstGeom>
        </p:spPr>
      </p:pic>
      <p:pic>
        <p:nvPicPr>
          <p:cNvPr id="18" name="Ink 17">
            <a:extLst>
              <a:ext uri="{FF2B5EF4-FFF2-40B4-BE49-F238E27FC236}">
                <a16:creationId xmlns:a16="http://schemas.microsoft.com/office/drawing/2014/main" id="{B4FA795E-D447-0CD2-AB52-B973F7FB4514}"/>
              </a:ext>
            </a:extLst>
          </p:cNvPr>
          <p:cNvPicPr/>
          <p:nvPr/>
        </p:nvPicPr>
        <p:blipFill>
          <a:blip r:embed="rId15"/>
          <a:stretch>
            <a:fillRect/>
          </a:stretch>
        </p:blipFill>
        <p:spPr>
          <a:xfrm>
            <a:off x="10154925" y="5466805"/>
            <a:ext cx="364467" cy="349266"/>
          </a:xfrm>
          <a:prstGeom prst="rect">
            <a:avLst/>
          </a:prstGeom>
        </p:spPr>
      </p:pic>
      <p:pic>
        <p:nvPicPr>
          <p:cNvPr id="19" name="Ink 18">
            <a:extLst>
              <a:ext uri="{FF2B5EF4-FFF2-40B4-BE49-F238E27FC236}">
                <a16:creationId xmlns:a16="http://schemas.microsoft.com/office/drawing/2014/main" id="{52B7FF74-ED80-1EAA-9450-53558C86A820}"/>
              </a:ext>
            </a:extLst>
          </p:cNvPr>
          <p:cNvPicPr/>
          <p:nvPr/>
        </p:nvPicPr>
        <p:blipFill>
          <a:blip r:embed="rId16"/>
          <a:stretch>
            <a:fillRect/>
          </a:stretch>
        </p:blipFill>
        <p:spPr>
          <a:xfrm>
            <a:off x="10880688" y="5425801"/>
            <a:ext cx="399727" cy="393233"/>
          </a:xfrm>
          <a:prstGeom prst="rect">
            <a:avLst/>
          </a:prstGeom>
        </p:spPr>
      </p:pic>
      <p:pic>
        <p:nvPicPr>
          <p:cNvPr id="20" name="Ink 19">
            <a:extLst>
              <a:ext uri="{FF2B5EF4-FFF2-40B4-BE49-F238E27FC236}">
                <a16:creationId xmlns:a16="http://schemas.microsoft.com/office/drawing/2014/main" id="{DF2A22EA-0DE9-1ACB-1F25-F4668B7D853B}"/>
              </a:ext>
            </a:extLst>
          </p:cNvPr>
          <p:cNvPicPr/>
          <p:nvPr/>
        </p:nvPicPr>
        <p:blipFill>
          <a:blip r:embed="rId17"/>
          <a:stretch>
            <a:fillRect/>
          </a:stretch>
        </p:blipFill>
        <p:spPr>
          <a:xfrm>
            <a:off x="10349092" y="3737289"/>
            <a:ext cx="514346" cy="1133067"/>
          </a:xfrm>
          <a:prstGeom prst="rect">
            <a:avLst/>
          </a:prstGeom>
        </p:spPr>
      </p:pic>
      <p:pic>
        <p:nvPicPr>
          <p:cNvPr id="21" name="Ink 20">
            <a:extLst>
              <a:ext uri="{FF2B5EF4-FFF2-40B4-BE49-F238E27FC236}">
                <a16:creationId xmlns:a16="http://schemas.microsoft.com/office/drawing/2014/main" id="{DA1DCD92-18E7-656B-B905-AE20A43B26AE}"/>
              </a:ext>
            </a:extLst>
          </p:cNvPr>
          <p:cNvPicPr/>
          <p:nvPr/>
        </p:nvPicPr>
        <p:blipFill>
          <a:blip r:embed="rId18"/>
          <a:stretch>
            <a:fillRect/>
          </a:stretch>
        </p:blipFill>
        <p:spPr>
          <a:xfrm>
            <a:off x="10349659" y="3620948"/>
            <a:ext cx="351141" cy="36935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6BB6DE0-EA16-61DB-C13D-1326AD42B774}"/>
              </a:ext>
            </a:extLst>
          </p:cNvPr>
          <p:cNvSpPr txBox="1"/>
          <p:nvPr/>
        </p:nvSpPr>
        <p:spPr>
          <a:xfrm>
            <a:off x="9154810" y="6170680"/>
            <a:ext cx="2743200" cy="369332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dirty="0" lang="en-US"/>
              <a:t>Glace -&gt; </a:t>
            </a:r>
            <a:r>
              <a:rPr dirty="0" err="1" lang="en-US"/>
              <a:t>solvant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0C9EB3-E9DC-C63A-21F0-D05B6F95B889}"/>
              </a:ext>
            </a:extLst>
          </p:cNvPr>
          <p:cNvSpPr txBox="1"/>
          <p:nvPr/>
        </p:nvSpPr>
        <p:spPr>
          <a:xfrm>
            <a:off x="10372573" y="3173416"/>
            <a:ext cx="2743200" cy="365760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pPr algn="l"/>
            <a:r>
              <a:rPr dirty="0" err="1" lang="en-US"/>
              <a:t>Éprouvette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C6B3124-A248-231D-7585-C29CE9C0BF2F}"/>
              </a:ext>
            </a:extLst>
          </p:cNvPr>
          <p:cNvSpPr txBox="1"/>
          <p:nvPr/>
        </p:nvSpPr>
        <p:spPr>
          <a:xfrm rot="16200000">
            <a:off x="10530553" y="3696292"/>
            <a:ext cx="2743200" cy="646331"/>
          </a:xfrm>
          <a:prstGeom prst="rect">
            <a:avLst/>
          </a:prstGeom>
          <a:noFill/>
        </p:spPr>
        <p:txBody>
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spAutoFit/>
          </a:bodyPr>
          <a:lstStyle/>
          <a:p>
            <a:r>
              <a:rPr dirty="0" lang="en-US"/>
              <a:t>Substance pure </a:t>
            </a:r>
          </a:p>
          <a:p>
            <a:r>
              <a:rPr dirty="0" err="1" lang="en-US"/>
              <a:t>distillat</a:t>
            </a:r>
          </a:p>
        </p:txBody>
      </p:sp>
    </p:spTree>
    <p:extLst>
      <p:ext uri="{BB962C8B-B14F-4D97-AF65-F5344CB8AC3E}">
        <p14:creationId xmlns:p14="http://schemas.microsoft.com/office/powerpoint/2010/main" val="1426603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panose="020F0302020204030204" typeface="Aptos Display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B0004020202020204" typeface="Apto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  <a:ln algn="ctr" cap="flat" cmpd="sng" w="2540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 numCol="1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id="{2E142A2C-CD16-42D6-873A-C26D2A0506FA}" name="Office Theme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0</Words>
  <Paragraphs>0</Paragraphs>
  <Slides>5</Slides>
  <Notes>0</Notes>
  <TotalTime>0</TotalTime>
  <HiddenSlides>0</HiddenSlides>
  <MMClips>0</MMClips>
  <ScaleCrop>false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office theme</vt:lpstr>
      <vt:lpstr>Les procédés de séparation fait par Robyn</vt:lpstr>
      <vt:lpstr>Sédimentation</vt:lpstr>
      <vt:lpstr>2. Décantation</vt:lpstr>
      <vt:lpstr>3. Filtration</vt:lpstr>
      <vt:lpstr>4.a Évaporation                               4.b  distillation</vt:lpstr>
    </vt:vector>
  </TitlesOfParts>
  <LinksUpToDate>false</LinksUpToDate>
  <SharedDoc>false</SharedDoc>
  <HyperlinksChanged>false</HyperlinksChanged>
  <Application>Microsoft Office PowerPoint</Application>
  <AppVersion>16.0000</AppVersion>
  <PresentationFormat>Widescreen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2024-05-02T14:10:49Z</dcterms:created>
  <dc:creator/>
  <cp:lastModifiedBy/>
  <dcterms:modified xsi:type="dcterms:W3CDTF">2024-05-02T14:48:47Z</dcterms:modified>
  <cp:revision>232</cp:revision>
  <dc:title>PowerPoint Presentation</dc:title>
</cp:coreProperties>
</file>