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4A0339-11C9-3CF0-DA2F-4000725FB67F}" v="504" dt="2024-05-02T14:57:31.8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02/05/2024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Les procédés de séparation fait par Noémie 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24426C-26EA-5AB3-22D4-53FA278F1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1- Sédimentation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4991B7-F14C-CC36-3F82-768567EA1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5898" y="1724984"/>
            <a:ext cx="5497902" cy="4451979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Laissé reposer</a:t>
            </a:r>
          </a:p>
          <a:p>
            <a:r>
              <a:rPr lang="fr-FR" dirty="0"/>
              <a:t>Mélange hétérogène</a:t>
            </a:r>
          </a:p>
          <a:p>
            <a:pPr marL="0" indent="0">
              <a:buNone/>
            </a:pPr>
            <a:r>
              <a:rPr lang="fr-FR" dirty="0"/>
              <a:t>O=surnageant</a:t>
            </a:r>
          </a:p>
          <a:p>
            <a:pPr marL="0" indent="0">
              <a:buNone/>
            </a:pPr>
            <a:r>
              <a:rPr lang="fr-FR" dirty="0"/>
              <a:t>     =résidu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Cylindre 4">
            <a:extLst>
              <a:ext uri="{FF2B5EF4-FFF2-40B4-BE49-F238E27FC236}">
                <a16:creationId xmlns:a16="http://schemas.microsoft.com/office/drawing/2014/main" id="{3ADA7B9E-5DAB-09E4-11F6-D6440ABE92D5}"/>
              </a:ext>
            </a:extLst>
          </p:cNvPr>
          <p:cNvSpPr/>
          <p:nvPr/>
        </p:nvSpPr>
        <p:spPr>
          <a:xfrm>
            <a:off x="389466" y="3064932"/>
            <a:ext cx="1754037" cy="2487283"/>
          </a:xfrm>
          <a:prstGeom prst="ca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Cylindre 5">
            <a:extLst>
              <a:ext uri="{FF2B5EF4-FFF2-40B4-BE49-F238E27FC236}">
                <a16:creationId xmlns:a16="http://schemas.microsoft.com/office/drawing/2014/main" id="{C7C20798-41A6-D5B6-EB67-83D53D9A2904}"/>
              </a:ext>
            </a:extLst>
          </p:cNvPr>
          <p:cNvSpPr/>
          <p:nvPr/>
        </p:nvSpPr>
        <p:spPr>
          <a:xfrm>
            <a:off x="3049277" y="3064931"/>
            <a:ext cx="1754037" cy="2487283"/>
          </a:xfrm>
          <a:prstGeom prst="ca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Étoile : 5 branches 6">
            <a:extLst>
              <a:ext uri="{FF2B5EF4-FFF2-40B4-BE49-F238E27FC236}">
                <a16:creationId xmlns:a16="http://schemas.microsoft.com/office/drawing/2014/main" id="{AA238A67-F109-9961-903D-4A267E3CB0EC}"/>
              </a:ext>
            </a:extLst>
          </p:cNvPr>
          <p:cNvSpPr/>
          <p:nvPr/>
        </p:nvSpPr>
        <p:spPr>
          <a:xfrm>
            <a:off x="5926910" y="3257721"/>
            <a:ext cx="330678" cy="345055"/>
          </a:xfrm>
          <a:prstGeom prst="star5">
            <a:avLst/>
          </a:prstGeom>
          <a:solidFill>
            <a:srgbClr val="FFFF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 : en arc 7">
            <a:extLst>
              <a:ext uri="{FF2B5EF4-FFF2-40B4-BE49-F238E27FC236}">
                <a16:creationId xmlns:a16="http://schemas.microsoft.com/office/drawing/2014/main" id="{D3119E82-407B-747C-B59F-8A0ACBA81895}"/>
              </a:ext>
            </a:extLst>
          </p:cNvPr>
          <p:cNvCxnSpPr/>
          <p:nvPr/>
        </p:nvCxnSpPr>
        <p:spPr>
          <a:xfrm flipV="1">
            <a:off x="480391" y="3876260"/>
            <a:ext cx="1595886" cy="143773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 : en arc 10">
            <a:extLst>
              <a:ext uri="{FF2B5EF4-FFF2-40B4-BE49-F238E27FC236}">
                <a16:creationId xmlns:a16="http://schemas.microsoft.com/office/drawing/2014/main" id="{DAB2288F-ED84-D94A-6700-52BBE67BA6B0}"/>
              </a:ext>
            </a:extLst>
          </p:cNvPr>
          <p:cNvCxnSpPr/>
          <p:nvPr/>
        </p:nvCxnSpPr>
        <p:spPr>
          <a:xfrm flipV="1">
            <a:off x="3114261" y="3959087"/>
            <a:ext cx="1639018" cy="86264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rganigramme : Procédé 11">
            <a:extLst>
              <a:ext uri="{FF2B5EF4-FFF2-40B4-BE49-F238E27FC236}">
                <a16:creationId xmlns:a16="http://schemas.microsoft.com/office/drawing/2014/main" id="{D498F96E-0B0E-222B-F6E4-FA05BD935445}"/>
              </a:ext>
            </a:extLst>
          </p:cNvPr>
          <p:cNvSpPr/>
          <p:nvPr/>
        </p:nvSpPr>
        <p:spPr>
          <a:xfrm>
            <a:off x="1441174" y="5052390"/>
            <a:ext cx="388188" cy="287547"/>
          </a:xfrm>
          <a:prstGeom prst="flowChartProces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Organigramme : Connecteur 12">
            <a:extLst>
              <a:ext uri="{FF2B5EF4-FFF2-40B4-BE49-F238E27FC236}">
                <a16:creationId xmlns:a16="http://schemas.microsoft.com/office/drawing/2014/main" id="{6F4AFF8A-0E0E-A415-C7B4-1EAF4772343A}"/>
              </a:ext>
            </a:extLst>
          </p:cNvPr>
          <p:cNvSpPr/>
          <p:nvPr/>
        </p:nvSpPr>
        <p:spPr>
          <a:xfrm>
            <a:off x="1358347" y="4439478"/>
            <a:ext cx="316301" cy="25879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Étoile : 5 branches 13">
            <a:extLst>
              <a:ext uri="{FF2B5EF4-FFF2-40B4-BE49-F238E27FC236}">
                <a16:creationId xmlns:a16="http://schemas.microsoft.com/office/drawing/2014/main" id="{0724C6D7-3068-539E-9A9F-E6C9015D47FD}"/>
              </a:ext>
            </a:extLst>
          </p:cNvPr>
          <p:cNvSpPr/>
          <p:nvPr/>
        </p:nvSpPr>
        <p:spPr>
          <a:xfrm>
            <a:off x="695739" y="4803913"/>
            <a:ext cx="388188" cy="38818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DD0E510-9383-4A2E-F68C-EDE6B388A045}"/>
              </a:ext>
            </a:extLst>
          </p:cNvPr>
          <p:cNvSpPr/>
          <p:nvPr/>
        </p:nvSpPr>
        <p:spPr>
          <a:xfrm>
            <a:off x="4257260" y="3660912"/>
            <a:ext cx="201283" cy="20128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Étoile : 5 branches 15">
            <a:extLst>
              <a:ext uri="{FF2B5EF4-FFF2-40B4-BE49-F238E27FC236}">
                <a16:creationId xmlns:a16="http://schemas.microsoft.com/office/drawing/2014/main" id="{656A8025-27B0-F911-25EF-C8D1D7697B5F}"/>
              </a:ext>
            </a:extLst>
          </p:cNvPr>
          <p:cNvSpPr/>
          <p:nvPr/>
        </p:nvSpPr>
        <p:spPr>
          <a:xfrm>
            <a:off x="3379303" y="5118652"/>
            <a:ext cx="330679" cy="345056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C3723A2-15B1-427A-5E63-895CCEEDFCE7}"/>
              </a:ext>
            </a:extLst>
          </p:cNvPr>
          <p:cNvSpPr/>
          <p:nvPr/>
        </p:nvSpPr>
        <p:spPr>
          <a:xfrm>
            <a:off x="4124738" y="4538869"/>
            <a:ext cx="416943" cy="30192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5759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B41888-959B-57E7-CFB7-11105D0FF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2- Décantation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EDC289-3F74-E568-F999-6B345702C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3973" y="1825625"/>
            <a:ext cx="5799827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Mélange hétérogène</a:t>
            </a:r>
          </a:p>
          <a:p>
            <a:r>
              <a:rPr lang="fr-FR" dirty="0"/>
              <a:t>Transvider le liquide</a:t>
            </a:r>
          </a:p>
          <a:p>
            <a:r>
              <a:rPr lang="fr-FR" dirty="0"/>
              <a:t>Bêcher</a:t>
            </a:r>
          </a:p>
          <a:p>
            <a:r>
              <a:rPr lang="fr-FR" dirty="0"/>
              <a:t>Tige de verre</a:t>
            </a:r>
          </a:p>
          <a:p>
            <a:pPr marL="0" indent="0">
              <a:buNone/>
            </a:pPr>
            <a:r>
              <a:rPr lang="fr-FR" dirty="0"/>
              <a:t>    =résidu</a:t>
            </a:r>
          </a:p>
        </p:txBody>
      </p:sp>
      <p:sp>
        <p:nvSpPr>
          <p:cNvPr id="4" name="Étoile : 5 branches 3">
            <a:extLst>
              <a:ext uri="{FF2B5EF4-FFF2-40B4-BE49-F238E27FC236}">
                <a16:creationId xmlns:a16="http://schemas.microsoft.com/office/drawing/2014/main" id="{B42D6157-8477-853E-92A5-BA6AD2D48397}"/>
              </a:ext>
            </a:extLst>
          </p:cNvPr>
          <p:cNvSpPr/>
          <p:nvPr/>
        </p:nvSpPr>
        <p:spPr>
          <a:xfrm>
            <a:off x="5681869" y="3925956"/>
            <a:ext cx="215660" cy="330679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Cylindre 4">
            <a:extLst>
              <a:ext uri="{FF2B5EF4-FFF2-40B4-BE49-F238E27FC236}">
                <a16:creationId xmlns:a16="http://schemas.microsoft.com/office/drawing/2014/main" id="{D99C12AE-5CB5-9487-5DDA-EE00D181667F}"/>
              </a:ext>
            </a:extLst>
          </p:cNvPr>
          <p:cNvSpPr/>
          <p:nvPr/>
        </p:nvSpPr>
        <p:spPr>
          <a:xfrm>
            <a:off x="3246782" y="3594652"/>
            <a:ext cx="1552754" cy="2472905"/>
          </a:xfrm>
          <a:prstGeom prst="ca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Cylindre 5">
            <a:extLst>
              <a:ext uri="{FF2B5EF4-FFF2-40B4-BE49-F238E27FC236}">
                <a16:creationId xmlns:a16="http://schemas.microsoft.com/office/drawing/2014/main" id="{FA19766E-DC3D-7D75-EDE3-18AEA9239403}"/>
              </a:ext>
            </a:extLst>
          </p:cNvPr>
          <p:cNvSpPr/>
          <p:nvPr/>
        </p:nvSpPr>
        <p:spPr>
          <a:xfrm rot="4440000">
            <a:off x="1348970" y="1265519"/>
            <a:ext cx="1552754" cy="2472905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 : en arc 6">
            <a:extLst>
              <a:ext uri="{FF2B5EF4-FFF2-40B4-BE49-F238E27FC236}">
                <a16:creationId xmlns:a16="http://schemas.microsoft.com/office/drawing/2014/main" id="{BC5B87AD-7488-4E4B-1123-4A85902C95A5}"/>
              </a:ext>
            </a:extLst>
          </p:cNvPr>
          <p:cNvCxnSpPr/>
          <p:nvPr/>
        </p:nvCxnSpPr>
        <p:spPr>
          <a:xfrm>
            <a:off x="894521" y="2120347"/>
            <a:ext cx="2472905" cy="762000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 : en arc 7">
            <a:extLst>
              <a:ext uri="{FF2B5EF4-FFF2-40B4-BE49-F238E27FC236}">
                <a16:creationId xmlns:a16="http://schemas.microsoft.com/office/drawing/2014/main" id="{A503D426-E76D-9597-4D84-D741AD7E6C0E}"/>
              </a:ext>
            </a:extLst>
          </p:cNvPr>
          <p:cNvCxnSpPr/>
          <p:nvPr/>
        </p:nvCxnSpPr>
        <p:spPr>
          <a:xfrm>
            <a:off x="3263348" y="4969565"/>
            <a:ext cx="1509622" cy="71886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8C844FA6-8483-BC27-16A5-D7E6E93D6DE8}"/>
              </a:ext>
            </a:extLst>
          </p:cNvPr>
          <p:cNvCxnSpPr/>
          <p:nvPr/>
        </p:nvCxnSpPr>
        <p:spPr>
          <a:xfrm flipH="1">
            <a:off x="4075043" y="1905000"/>
            <a:ext cx="762000" cy="1869056"/>
          </a:xfrm>
          <a:prstGeom prst="straightConnector1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BFF9004F-6273-A3D5-171D-3EC42F9918E3}"/>
              </a:ext>
            </a:extLst>
          </p:cNvPr>
          <p:cNvSpPr/>
          <p:nvPr/>
        </p:nvSpPr>
        <p:spPr>
          <a:xfrm>
            <a:off x="3495260" y="4704521"/>
            <a:ext cx="201283" cy="20128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36E736-813A-AD02-EDD4-250FDB89733E}"/>
              </a:ext>
            </a:extLst>
          </p:cNvPr>
          <p:cNvSpPr/>
          <p:nvPr/>
        </p:nvSpPr>
        <p:spPr>
          <a:xfrm>
            <a:off x="4041913" y="5698434"/>
            <a:ext cx="258792" cy="21566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Étoile : 5 branches 12">
            <a:extLst>
              <a:ext uri="{FF2B5EF4-FFF2-40B4-BE49-F238E27FC236}">
                <a16:creationId xmlns:a16="http://schemas.microsoft.com/office/drawing/2014/main" id="{373DA319-64BB-7936-92F8-B91A7D01601C}"/>
              </a:ext>
            </a:extLst>
          </p:cNvPr>
          <p:cNvSpPr/>
          <p:nvPr/>
        </p:nvSpPr>
        <p:spPr>
          <a:xfrm>
            <a:off x="1325217" y="3081130"/>
            <a:ext cx="316301" cy="301924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F68074-8F6D-43CC-B50E-46F3CBF7F200}"/>
              </a:ext>
            </a:extLst>
          </p:cNvPr>
          <p:cNvSpPr/>
          <p:nvPr/>
        </p:nvSpPr>
        <p:spPr>
          <a:xfrm>
            <a:off x="2037522" y="2849217"/>
            <a:ext cx="301924" cy="25879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5D532E70-2609-230B-FB62-7336DA3BAC88}"/>
              </a:ext>
            </a:extLst>
          </p:cNvPr>
          <p:cNvSpPr/>
          <p:nvPr/>
        </p:nvSpPr>
        <p:spPr>
          <a:xfrm>
            <a:off x="3014869" y="2666999"/>
            <a:ext cx="230037" cy="18690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988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04AD33-34BE-2384-9F35-566B10808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3- Filtration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39CC38-36E7-E386-B739-A39840D64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803" y="1825625"/>
            <a:ext cx="6072997" cy="502707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r-FR" dirty="0"/>
              <a:t>O=résidu</a:t>
            </a:r>
          </a:p>
          <a:p>
            <a:r>
              <a:rPr lang="fr-FR" dirty="0"/>
              <a:t>Filtrat</a:t>
            </a:r>
          </a:p>
          <a:p>
            <a:r>
              <a:rPr lang="fr-FR" dirty="0"/>
              <a:t>Vider le mélange à travers le filtre</a:t>
            </a:r>
          </a:p>
          <a:p>
            <a:r>
              <a:rPr lang="fr-FR" dirty="0"/>
              <a:t>Erlenmeyer</a:t>
            </a:r>
          </a:p>
          <a:p>
            <a:r>
              <a:rPr lang="fr-FR" dirty="0"/>
              <a:t>Entonnoir papier filtre</a:t>
            </a:r>
          </a:p>
          <a:p>
            <a:r>
              <a:rPr lang="fr-FR" dirty="0"/>
              <a:t>Fabrique un papier filtre 1:3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Mélange homogène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1AD4A499-BE5A-E593-586E-FD9C4D4D9B5B}"/>
              </a:ext>
            </a:extLst>
          </p:cNvPr>
          <p:cNvSpPr/>
          <p:nvPr/>
        </p:nvSpPr>
        <p:spPr>
          <a:xfrm>
            <a:off x="5830957" y="4837043"/>
            <a:ext cx="1322716" cy="1308339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96334AA0-7F6A-388B-7322-4AD7DA9FE54F}"/>
              </a:ext>
            </a:extLst>
          </p:cNvPr>
          <p:cNvCxnSpPr/>
          <p:nvPr/>
        </p:nvCxnSpPr>
        <p:spPr>
          <a:xfrm>
            <a:off x="6460435" y="4837043"/>
            <a:ext cx="28754" cy="1279584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9E265EC1-AF6F-106A-95F5-2F3DF8D0D9C9}"/>
              </a:ext>
            </a:extLst>
          </p:cNvPr>
          <p:cNvCxnSpPr/>
          <p:nvPr/>
        </p:nvCxnSpPr>
        <p:spPr>
          <a:xfrm flipV="1">
            <a:off x="5847521" y="5433391"/>
            <a:ext cx="1293962" cy="43132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rganigramme : Opération manuelle 7">
            <a:extLst>
              <a:ext uri="{FF2B5EF4-FFF2-40B4-BE49-F238E27FC236}">
                <a16:creationId xmlns:a16="http://schemas.microsoft.com/office/drawing/2014/main" id="{F11D9B6A-4508-BCFC-4E6C-6D76936E6C5E}"/>
              </a:ext>
            </a:extLst>
          </p:cNvPr>
          <p:cNvSpPr/>
          <p:nvPr/>
        </p:nvSpPr>
        <p:spPr>
          <a:xfrm rot="10800000">
            <a:off x="2020956" y="5102086"/>
            <a:ext cx="2875471" cy="1452113"/>
          </a:xfrm>
          <a:prstGeom prst="flowChartManualOpera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F752F87-6FD2-EB43-7BD4-AD04B06CF7A7}"/>
              </a:ext>
            </a:extLst>
          </p:cNvPr>
          <p:cNvSpPr/>
          <p:nvPr/>
        </p:nvSpPr>
        <p:spPr>
          <a:xfrm rot="-5400000">
            <a:off x="2628242" y="3401808"/>
            <a:ext cx="1667774" cy="173965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Cylindre 9">
            <a:extLst>
              <a:ext uri="{FF2B5EF4-FFF2-40B4-BE49-F238E27FC236}">
                <a16:creationId xmlns:a16="http://schemas.microsoft.com/office/drawing/2014/main" id="{8AA0414F-84DE-BE04-E52C-110A58BFFC54}"/>
              </a:ext>
            </a:extLst>
          </p:cNvPr>
          <p:cNvSpPr/>
          <p:nvPr/>
        </p:nvSpPr>
        <p:spPr>
          <a:xfrm rot="5400000">
            <a:off x="1196758" y="983911"/>
            <a:ext cx="1394603" cy="2027207"/>
          </a:xfrm>
          <a:prstGeom prst="ca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 : en arc 10">
            <a:extLst>
              <a:ext uri="{FF2B5EF4-FFF2-40B4-BE49-F238E27FC236}">
                <a16:creationId xmlns:a16="http://schemas.microsoft.com/office/drawing/2014/main" id="{1B7CCBE3-F9D1-68DC-C48C-5D1A3264B731}"/>
              </a:ext>
            </a:extLst>
          </p:cNvPr>
          <p:cNvCxnSpPr/>
          <p:nvPr/>
        </p:nvCxnSpPr>
        <p:spPr>
          <a:xfrm>
            <a:off x="964220" y="2001578"/>
            <a:ext cx="1869056" cy="546339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 : en arc 11">
            <a:extLst>
              <a:ext uri="{FF2B5EF4-FFF2-40B4-BE49-F238E27FC236}">
                <a16:creationId xmlns:a16="http://schemas.microsoft.com/office/drawing/2014/main" id="{AAE9E5B5-09D9-18F3-1623-6C8C56FD07F0}"/>
              </a:ext>
            </a:extLst>
          </p:cNvPr>
          <p:cNvCxnSpPr/>
          <p:nvPr/>
        </p:nvCxnSpPr>
        <p:spPr>
          <a:xfrm>
            <a:off x="2352261" y="5864087"/>
            <a:ext cx="2271622" cy="115018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rganigramme : Fusion 12">
            <a:extLst>
              <a:ext uri="{FF2B5EF4-FFF2-40B4-BE49-F238E27FC236}">
                <a16:creationId xmlns:a16="http://schemas.microsoft.com/office/drawing/2014/main" id="{BF97E521-7C56-7C9A-032F-434364303095}"/>
              </a:ext>
            </a:extLst>
          </p:cNvPr>
          <p:cNvSpPr/>
          <p:nvPr/>
        </p:nvSpPr>
        <p:spPr>
          <a:xfrm>
            <a:off x="2711069" y="2964548"/>
            <a:ext cx="1552754" cy="1509622"/>
          </a:xfrm>
          <a:prstGeom prst="flowChartMerg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B32B420C-7642-58B4-63C4-1F7803CDCC14}"/>
              </a:ext>
            </a:extLst>
          </p:cNvPr>
          <p:cNvSpPr/>
          <p:nvPr/>
        </p:nvSpPr>
        <p:spPr>
          <a:xfrm>
            <a:off x="2352260" y="2302565"/>
            <a:ext cx="186905" cy="23003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403364F7-92F4-2CF9-DBD5-BC5B36CA6631}"/>
              </a:ext>
            </a:extLst>
          </p:cNvPr>
          <p:cNvSpPr/>
          <p:nvPr/>
        </p:nvSpPr>
        <p:spPr>
          <a:xfrm>
            <a:off x="3197086" y="3197087"/>
            <a:ext cx="244415" cy="25879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929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B0CB33-292B-4331-1C25-B90C517F0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4a- Évaporation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1B77DD-65DE-E662-A518-712CD7A80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3935" y="1825625"/>
            <a:ext cx="602986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Solide</a:t>
            </a:r>
          </a:p>
          <a:p>
            <a:r>
              <a:rPr lang="fr-FR" dirty="0"/>
              <a:t>Soluté</a:t>
            </a:r>
          </a:p>
          <a:p>
            <a:r>
              <a:rPr lang="fr-FR" dirty="0"/>
              <a:t>Substance pure</a:t>
            </a:r>
          </a:p>
          <a:p>
            <a:r>
              <a:rPr lang="fr-FR" dirty="0"/>
              <a:t>Plaque</a:t>
            </a:r>
          </a:p>
          <a:p>
            <a:r>
              <a:rPr lang="fr-FR" dirty="0"/>
              <a:t>Mélange homogène</a:t>
            </a:r>
          </a:p>
          <a:p>
            <a:endParaRPr lang="fr-FR" dirty="0"/>
          </a:p>
        </p:txBody>
      </p:sp>
      <p:sp>
        <p:nvSpPr>
          <p:cNvPr id="4" name="Organigramme : Opération manuelle 3">
            <a:extLst>
              <a:ext uri="{FF2B5EF4-FFF2-40B4-BE49-F238E27FC236}">
                <a16:creationId xmlns:a16="http://schemas.microsoft.com/office/drawing/2014/main" id="{DBE6FED5-CA99-0CF0-E044-6B7B367CBECF}"/>
              </a:ext>
            </a:extLst>
          </p:cNvPr>
          <p:cNvSpPr/>
          <p:nvPr/>
        </p:nvSpPr>
        <p:spPr>
          <a:xfrm rot="10800000">
            <a:off x="838889" y="5193976"/>
            <a:ext cx="3493697" cy="1667773"/>
          </a:xfrm>
          <a:prstGeom prst="flowChartManualOpera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Cylindre 4">
            <a:extLst>
              <a:ext uri="{FF2B5EF4-FFF2-40B4-BE49-F238E27FC236}">
                <a16:creationId xmlns:a16="http://schemas.microsoft.com/office/drawing/2014/main" id="{D10D7EC4-31F8-F867-6328-8450BC23179C}"/>
              </a:ext>
            </a:extLst>
          </p:cNvPr>
          <p:cNvSpPr/>
          <p:nvPr/>
        </p:nvSpPr>
        <p:spPr>
          <a:xfrm>
            <a:off x="1492120" y="3001743"/>
            <a:ext cx="2185357" cy="2688566"/>
          </a:xfrm>
          <a:prstGeom prst="ca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Phylactère : pensées 5">
            <a:extLst>
              <a:ext uri="{FF2B5EF4-FFF2-40B4-BE49-F238E27FC236}">
                <a16:creationId xmlns:a16="http://schemas.microsoft.com/office/drawing/2014/main" id="{12CAE5DA-7815-9979-C4FF-0CA1AFEADDE7}"/>
              </a:ext>
            </a:extLst>
          </p:cNvPr>
          <p:cNvSpPr/>
          <p:nvPr/>
        </p:nvSpPr>
        <p:spPr>
          <a:xfrm>
            <a:off x="1522749" y="1294275"/>
            <a:ext cx="2156603" cy="1710905"/>
          </a:xfrm>
          <a:prstGeom prst="cloud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221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336D30-2DCD-28D5-CC8A-109DC744B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4b- Distillation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96F43F-AE05-DF0A-D036-8C2168ECA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7671" y="1825625"/>
            <a:ext cx="611612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Résidu</a:t>
            </a:r>
          </a:p>
          <a:p>
            <a:r>
              <a:rPr lang="fr-FR" dirty="0"/>
              <a:t>Glace </a:t>
            </a:r>
          </a:p>
          <a:p>
            <a:r>
              <a:rPr lang="fr-FR" dirty="0"/>
              <a:t>Plaque</a:t>
            </a:r>
          </a:p>
          <a:p>
            <a:r>
              <a:rPr lang="fr-FR" dirty="0"/>
              <a:t>Solvant</a:t>
            </a:r>
          </a:p>
          <a:p>
            <a:r>
              <a:rPr lang="fr-FR" dirty="0"/>
              <a:t>Distillat </a:t>
            </a:r>
          </a:p>
          <a:p>
            <a:r>
              <a:rPr lang="fr-FR" dirty="0"/>
              <a:t>Substance pure</a:t>
            </a:r>
          </a:p>
          <a:p>
            <a:pPr marL="0" indent="0">
              <a:buNone/>
            </a:pPr>
            <a:r>
              <a:rPr lang="fr-FR" dirty="0"/>
              <a:t>O=eau froide         refroidir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299AB845-5B3B-2164-73B4-AB568143F6D2}"/>
              </a:ext>
            </a:extLst>
          </p:cNvPr>
          <p:cNvSpPr/>
          <p:nvPr/>
        </p:nvSpPr>
        <p:spPr>
          <a:xfrm>
            <a:off x="113456" y="5566225"/>
            <a:ext cx="1869056" cy="93452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C88BAB56-3A76-EDB4-FAC2-B8AA2F870860}"/>
              </a:ext>
            </a:extLst>
          </p:cNvPr>
          <p:cNvCxnSpPr/>
          <p:nvPr/>
        </p:nvCxnSpPr>
        <p:spPr>
          <a:xfrm>
            <a:off x="3031434" y="5433390"/>
            <a:ext cx="14377" cy="1049547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C4BB8B88-F3E1-099D-3150-43A84818191A}"/>
              </a:ext>
            </a:extLst>
          </p:cNvPr>
          <p:cNvCxnSpPr/>
          <p:nvPr/>
        </p:nvCxnSpPr>
        <p:spPr>
          <a:xfrm flipV="1">
            <a:off x="3064564" y="6344478"/>
            <a:ext cx="1408981" cy="172528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4E960CF5-57AC-23D2-7EB6-D580AF86BD5F}"/>
              </a:ext>
            </a:extLst>
          </p:cNvPr>
          <p:cNvCxnSpPr/>
          <p:nvPr/>
        </p:nvCxnSpPr>
        <p:spPr>
          <a:xfrm flipH="1" flipV="1">
            <a:off x="4340086" y="5168347"/>
            <a:ext cx="143773" cy="1164566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rganigramme : Opération manuelle 7">
            <a:extLst>
              <a:ext uri="{FF2B5EF4-FFF2-40B4-BE49-F238E27FC236}">
                <a16:creationId xmlns:a16="http://schemas.microsoft.com/office/drawing/2014/main" id="{A4A1113B-760B-D931-D2DF-90DC76614B13}"/>
              </a:ext>
            </a:extLst>
          </p:cNvPr>
          <p:cNvSpPr/>
          <p:nvPr/>
        </p:nvSpPr>
        <p:spPr>
          <a:xfrm rot="10800000">
            <a:off x="338493" y="4629509"/>
            <a:ext cx="1423358" cy="805132"/>
          </a:xfrm>
          <a:prstGeom prst="flowChartManualOperatio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Cylindre 8">
            <a:extLst>
              <a:ext uri="{FF2B5EF4-FFF2-40B4-BE49-F238E27FC236}">
                <a16:creationId xmlns:a16="http://schemas.microsoft.com/office/drawing/2014/main" id="{78588B75-2A89-BFCC-DF65-CE1FE7F39E30}"/>
              </a:ext>
            </a:extLst>
          </p:cNvPr>
          <p:cNvSpPr/>
          <p:nvPr/>
        </p:nvSpPr>
        <p:spPr>
          <a:xfrm>
            <a:off x="666984" y="3449629"/>
            <a:ext cx="761999" cy="1178942"/>
          </a:xfrm>
          <a:prstGeom prst="can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6398CD75-1497-07D4-A5C3-DBA0E07403FB}"/>
              </a:ext>
            </a:extLst>
          </p:cNvPr>
          <p:cNvCxnSpPr/>
          <p:nvPr/>
        </p:nvCxnSpPr>
        <p:spPr>
          <a:xfrm flipV="1">
            <a:off x="1308651" y="2650434"/>
            <a:ext cx="330679" cy="905773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FE796897-ABEE-A909-43C6-6FDA8FD7D741}"/>
              </a:ext>
            </a:extLst>
          </p:cNvPr>
          <p:cNvCxnSpPr/>
          <p:nvPr/>
        </p:nvCxnSpPr>
        <p:spPr>
          <a:xfrm>
            <a:off x="1599012" y="2695754"/>
            <a:ext cx="1696528" cy="2789207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 : en arc 13">
            <a:extLst>
              <a:ext uri="{FF2B5EF4-FFF2-40B4-BE49-F238E27FC236}">
                <a16:creationId xmlns:a16="http://schemas.microsoft.com/office/drawing/2014/main" id="{43B4D45D-1B1C-BF30-5AA6-2C1152E24FDD}"/>
              </a:ext>
            </a:extLst>
          </p:cNvPr>
          <p:cNvCxnSpPr/>
          <p:nvPr/>
        </p:nvCxnSpPr>
        <p:spPr>
          <a:xfrm flipV="1">
            <a:off x="3097696" y="5830956"/>
            <a:ext cx="1279584" cy="86264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6AB82DB5-40B7-97ED-58AA-1C7BF66A87BC}"/>
              </a:ext>
            </a:extLst>
          </p:cNvPr>
          <p:cNvCxnSpPr/>
          <p:nvPr/>
        </p:nvCxnSpPr>
        <p:spPr>
          <a:xfrm flipV="1">
            <a:off x="877956" y="1789042"/>
            <a:ext cx="589471" cy="1725283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0E43CD19-ABC6-F779-E155-DA339411356F}"/>
              </a:ext>
            </a:extLst>
          </p:cNvPr>
          <p:cNvCxnSpPr/>
          <p:nvPr/>
        </p:nvCxnSpPr>
        <p:spPr>
          <a:xfrm>
            <a:off x="1536188" y="1801233"/>
            <a:ext cx="2329132" cy="3723735"/>
          </a:xfrm>
          <a:prstGeom prst="straightConnector1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13C7EB8B-9EED-BD20-9AAB-EF6B745C367C}"/>
              </a:ext>
            </a:extLst>
          </p:cNvPr>
          <p:cNvSpPr/>
          <p:nvPr/>
        </p:nvSpPr>
        <p:spPr>
          <a:xfrm>
            <a:off x="2190359" y="3253033"/>
            <a:ext cx="316301" cy="316301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DF287C2A-17DA-2818-B043-E6073120F2D2}"/>
              </a:ext>
            </a:extLst>
          </p:cNvPr>
          <p:cNvSpPr/>
          <p:nvPr/>
        </p:nvSpPr>
        <p:spPr>
          <a:xfrm>
            <a:off x="1974698" y="2936731"/>
            <a:ext cx="316301" cy="316301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71B5C1E2-AF47-3292-90A3-5595324F9510}"/>
              </a:ext>
            </a:extLst>
          </p:cNvPr>
          <p:cNvSpPr/>
          <p:nvPr/>
        </p:nvSpPr>
        <p:spPr>
          <a:xfrm>
            <a:off x="2362887" y="3598089"/>
            <a:ext cx="301924" cy="30192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4A0AB45C-5F5A-B011-B17C-2440896C5A6D}"/>
              </a:ext>
            </a:extLst>
          </p:cNvPr>
          <p:cNvSpPr/>
          <p:nvPr/>
        </p:nvSpPr>
        <p:spPr>
          <a:xfrm>
            <a:off x="2549791" y="3900013"/>
            <a:ext cx="301924" cy="301924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5149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Les procédés de séparation fait par Noémie </vt:lpstr>
      <vt:lpstr>1- Sédimentation</vt:lpstr>
      <vt:lpstr>2- Décantation</vt:lpstr>
      <vt:lpstr>3- Filtration</vt:lpstr>
      <vt:lpstr>4a- Évaporation</vt:lpstr>
      <vt:lpstr>4b- Distillation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218</cp:revision>
  <dcterms:created xsi:type="dcterms:W3CDTF">2024-05-02T14:14:53Z</dcterms:created>
  <dcterms:modified xsi:type="dcterms:W3CDTF">2024-05-02T14:57:43Z</dcterms:modified>
</cp:coreProperties>
</file>