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8156E-CA73-AEE0-B3E2-89E0C58F78FE}" v="669" dt="2024-05-02T15:00:18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Procédée de séparation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Par Anabelle Cliche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592F85-FD5F-88F4-2E51-415645B4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 Sédimentation 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F2CE58-9841-DDBA-E94D-C620EBC9A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0539" y="3421511"/>
            <a:ext cx="8301487" cy="27554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Laisser reposer                                                        surnagent</a:t>
            </a:r>
          </a:p>
          <a:p>
            <a:pPr marL="0" indent="0">
              <a:buNone/>
            </a:pPr>
            <a:r>
              <a:rPr lang="fr-FR" dirty="0"/>
              <a:t>                                                                                         résidu      </a:t>
            </a:r>
          </a:p>
          <a:p>
            <a:pPr marL="0" indent="0">
              <a:buNone/>
            </a:pPr>
            <a:r>
              <a:rPr lang="fr-FR" dirty="0"/>
              <a:t>Mélange hétérogène    </a:t>
            </a:r>
          </a:p>
        </p:txBody>
      </p:sp>
      <p:sp>
        <p:nvSpPr>
          <p:cNvPr id="4" name="Cylindre 3">
            <a:extLst>
              <a:ext uri="{FF2B5EF4-FFF2-40B4-BE49-F238E27FC236}">
                <a16:creationId xmlns:a16="http://schemas.microsoft.com/office/drawing/2014/main" id="{8460720B-744F-34D2-90A1-B89286B9FF8E}"/>
              </a:ext>
            </a:extLst>
          </p:cNvPr>
          <p:cNvSpPr/>
          <p:nvPr/>
        </p:nvSpPr>
        <p:spPr>
          <a:xfrm>
            <a:off x="1930578" y="2587256"/>
            <a:ext cx="1466490" cy="2228490"/>
          </a:xfrm>
          <a:prstGeom prst="ca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F1A7D589-F497-F151-FE8E-68418704E36A}"/>
              </a:ext>
            </a:extLst>
          </p:cNvPr>
          <p:cNvSpPr/>
          <p:nvPr/>
        </p:nvSpPr>
        <p:spPr>
          <a:xfrm>
            <a:off x="8399721" y="2601632"/>
            <a:ext cx="1595886" cy="2214113"/>
          </a:xfrm>
          <a:prstGeom prst="ca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 : en arc 6">
            <a:extLst>
              <a:ext uri="{FF2B5EF4-FFF2-40B4-BE49-F238E27FC236}">
                <a16:creationId xmlns:a16="http://schemas.microsoft.com/office/drawing/2014/main" id="{96BFF316-E790-E4E2-74E4-F304218DB64F}"/>
              </a:ext>
            </a:extLst>
          </p:cNvPr>
          <p:cNvCxnSpPr/>
          <p:nvPr/>
        </p:nvCxnSpPr>
        <p:spPr>
          <a:xfrm flipV="1">
            <a:off x="1923889" y="3354938"/>
            <a:ext cx="1466492" cy="129398"/>
          </a:xfrm>
          <a:prstGeom prst="curved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 : en arc 7">
            <a:extLst>
              <a:ext uri="{FF2B5EF4-FFF2-40B4-BE49-F238E27FC236}">
                <a16:creationId xmlns:a16="http://schemas.microsoft.com/office/drawing/2014/main" id="{601A18BC-45D6-6DD7-91C1-B896C00B35C5}"/>
              </a:ext>
            </a:extLst>
          </p:cNvPr>
          <p:cNvCxnSpPr>
            <a:cxnSpLocks/>
          </p:cNvCxnSpPr>
          <p:nvPr/>
        </p:nvCxnSpPr>
        <p:spPr>
          <a:xfrm flipV="1">
            <a:off x="8393700" y="3484334"/>
            <a:ext cx="1595888" cy="129398"/>
          </a:xfrm>
          <a:prstGeom prst="curved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79BAC2A2-D43B-2AD0-6D17-62A4AE4C9DFD}"/>
              </a:ext>
            </a:extLst>
          </p:cNvPr>
          <p:cNvSpPr/>
          <p:nvPr/>
        </p:nvSpPr>
        <p:spPr>
          <a:xfrm>
            <a:off x="2058302" y="4262384"/>
            <a:ext cx="258792" cy="24441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3BD5EDD-4A10-E71C-EDFB-1DCF49F9F738}"/>
              </a:ext>
            </a:extLst>
          </p:cNvPr>
          <p:cNvSpPr/>
          <p:nvPr/>
        </p:nvSpPr>
        <p:spPr>
          <a:xfrm>
            <a:off x="2532754" y="3888572"/>
            <a:ext cx="258792" cy="24441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7C7B50A5-EB19-1102-3056-EC6D26597989}"/>
              </a:ext>
            </a:extLst>
          </p:cNvPr>
          <p:cNvSpPr/>
          <p:nvPr/>
        </p:nvSpPr>
        <p:spPr>
          <a:xfrm>
            <a:off x="2920943" y="3543516"/>
            <a:ext cx="258792" cy="24441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47382B3-2346-A54F-3FBC-7BF17F1C8756}"/>
              </a:ext>
            </a:extLst>
          </p:cNvPr>
          <p:cNvSpPr/>
          <p:nvPr/>
        </p:nvSpPr>
        <p:spPr>
          <a:xfrm>
            <a:off x="9448264" y="4262383"/>
            <a:ext cx="258792" cy="24441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A8F96F7-3D09-A10D-5F0A-63C880988677}"/>
              </a:ext>
            </a:extLst>
          </p:cNvPr>
          <p:cNvSpPr/>
          <p:nvPr/>
        </p:nvSpPr>
        <p:spPr>
          <a:xfrm>
            <a:off x="9448263" y="3241590"/>
            <a:ext cx="258792" cy="24441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D79769F-5FCB-EAC8-D465-70024605F245}"/>
              </a:ext>
            </a:extLst>
          </p:cNvPr>
          <p:cNvSpPr/>
          <p:nvPr/>
        </p:nvSpPr>
        <p:spPr>
          <a:xfrm>
            <a:off x="8556867" y="4017968"/>
            <a:ext cx="258792" cy="24441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112A7D1D-36CA-1856-8F56-586D48B9603F}"/>
              </a:ext>
            </a:extLst>
          </p:cNvPr>
          <p:cNvCxnSpPr/>
          <p:nvPr/>
        </p:nvCxnSpPr>
        <p:spPr>
          <a:xfrm flipH="1" flipV="1">
            <a:off x="9768245" y="3578624"/>
            <a:ext cx="143774" cy="4169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E9BF4FCB-3FF4-6C9F-8D55-26F17AD491FB}"/>
              </a:ext>
            </a:extLst>
          </p:cNvPr>
          <p:cNvCxnSpPr/>
          <p:nvPr/>
        </p:nvCxnSpPr>
        <p:spPr>
          <a:xfrm flipH="1">
            <a:off x="8688604" y="3372325"/>
            <a:ext cx="129396" cy="503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920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DA095D-3EC2-3372-0140-3366D9AEC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 Décantation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F8B98B-E0D7-512F-5B6D-600755064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0086" y="1739361"/>
            <a:ext cx="6633714" cy="44376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Mélange hétérogène</a:t>
            </a:r>
          </a:p>
          <a:p>
            <a:pPr marL="0" indent="0">
              <a:buNone/>
            </a:pPr>
            <a:r>
              <a:rPr lang="fr-FR" dirty="0"/>
              <a:t>Résidu</a:t>
            </a:r>
          </a:p>
          <a:p>
            <a:pPr marL="0" indent="0">
              <a:buNone/>
            </a:pPr>
            <a:r>
              <a:rPr lang="fr-FR" dirty="0"/>
              <a:t>Bécher</a:t>
            </a:r>
          </a:p>
          <a:p>
            <a:pPr marL="0" indent="0">
              <a:buNone/>
            </a:pPr>
            <a:r>
              <a:rPr lang="fr-FR" dirty="0"/>
              <a:t>Tige de </a:t>
            </a:r>
            <a:r>
              <a:rPr lang="fr-FR" dirty="0" err="1"/>
              <a:t>berre</a:t>
            </a:r>
          </a:p>
          <a:p>
            <a:pPr marL="0" indent="0">
              <a:buNone/>
            </a:pPr>
            <a:r>
              <a:rPr lang="fr-FR" dirty="0"/>
              <a:t>Transvider le liquide</a:t>
            </a:r>
          </a:p>
        </p:txBody>
      </p:sp>
      <p:sp>
        <p:nvSpPr>
          <p:cNvPr id="4" name="Cylindre 3">
            <a:extLst>
              <a:ext uri="{FF2B5EF4-FFF2-40B4-BE49-F238E27FC236}">
                <a16:creationId xmlns:a16="http://schemas.microsoft.com/office/drawing/2014/main" id="{6F8118C7-915F-0E36-1B7E-57FBDC78AADD}"/>
              </a:ext>
            </a:extLst>
          </p:cNvPr>
          <p:cNvSpPr/>
          <p:nvPr/>
        </p:nvSpPr>
        <p:spPr>
          <a:xfrm rot="5400000">
            <a:off x="1319372" y="1827261"/>
            <a:ext cx="1437735" cy="2027207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1C66C29C-2EE2-8B14-10D7-370E0646A0B9}"/>
              </a:ext>
            </a:extLst>
          </p:cNvPr>
          <p:cNvSpPr/>
          <p:nvPr/>
        </p:nvSpPr>
        <p:spPr>
          <a:xfrm>
            <a:off x="3044654" y="3566921"/>
            <a:ext cx="1437735" cy="2027207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 : en arc 5">
            <a:extLst>
              <a:ext uri="{FF2B5EF4-FFF2-40B4-BE49-F238E27FC236}">
                <a16:creationId xmlns:a16="http://schemas.microsoft.com/office/drawing/2014/main" id="{DF72662D-56AC-9586-1ED2-F4CBF2D73FEB}"/>
              </a:ext>
            </a:extLst>
          </p:cNvPr>
          <p:cNvCxnSpPr/>
          <p:nvPr/>
        </p:nvCxnSpPr>
        <p:spPr>
          <a:xfrm>
            <a:off x="1612604" y="2179674"/>
            <a:ext cx="1308339" cy="1380226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 : en arc 6">
            <a:extLst>
              <a:ext uri="{FF2B5EF4-FFF2-40B4-BE49-F238E27FC236}">
                <a16:creationId xmlns:a16="http://schemas.microsoft.com/office/drawing/2014/main" id="{931B8257-DED7-D4AE-9DFF-73F0CE1C09CD}"/>
              </a:ext>
            </a:extLst>
          </p:cNvPr>
          <p:cNvCxnSpPr>
            <a:cxnSpLocks/>
          </p:cNvCxnSpPr>
          <p:nvPr/>
        </p:nvCxnSpPr>
        <p:spPr>
          <a:xfrm>
            <a:off x="3035962" y="4408163"/>
            <a:ext cx="1437736" cy="186906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C12942DC-6CD0-6587-36DD-E6C5DE3A7EB4}"/>
              </a:ext>
            </a:extLst>
          </p:cNvPr>
          <p:cNvSpPr/>
          <p:nvPr/>
        </p:nvSpPr>
        <p:spPr>
          <a:xfrm>
            <a:off x="1170584" y="3175724"/>
            <a:ext cx="230037" cy="25879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830EFEC-13B7-30C7-62DF-0BA3D6A25E57}"/>
              </a:ext>
            </a:extLst>
          </p:cNvPr>
          <p:cNvSpPr/>
          <p:nvPr/>
        </p:nvSpPr>
        <p:spPr>
          <a:xfrm>
            <a:off x="1803187" y="3046327"/>
            <a:ext cx="230037" cy="2587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0722C188-C131-8812-DB7B-34846D6BD865}"/>
              </a:ext>
            </a:extLst>
          </p:cNvPr>
          <p:cNvSpPr/>
          <p:nvPr/>
        </p:nvSpPr>
        <p:spPr>
          <a:xfrm>
            <a:off x="2407036" y="3046328"/>
            <a:ext cx="230037" cy="2587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95415419-7155-6F11-1458-A9450AB6A633}"/>
              </a:ext>
            </a:extLst>
          </p:cNvPr>
          <p:cNvSpPr/>
          <p:nvPr/>
        </p:nvSpPr>
        <p:spPr>
          <a:xfrm>
            <a:off x="3916658" y="4972893"/>
            <a:ext cx="230037" cy="2587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A5303C52-31A7-ACF3-8F81-DA06751C9D45}"/>
              </a:ext>
            </a:extLst>
          </p:cNvPr>
          <p:cNvSpPr/>
          <p:nvPr/>
        </p:nvSpPr>
        <p:spPr>
          <a:xfrm>
            <a:off x="3298432" y="4153384"/>
            <a:ext cx="230037" cy="2587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126544-69E0-EA4B-D5E5-91205FDC1DBA}"/>
              </a:ext>
            </a:extLst>
          </p:cNvPr>
          <p:cNvSpPr/>
          <p:nvPr/>
        </p:nvSpPr>
        <p:spPr>
          <a:xfrm rot="1440000">
            <a:off x="4156728" y="3279709"/>
            <a:ext cx="100641" cy="1121433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522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AFFB7C-4CAF-DC8F-DC6E-8363915C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 Filtration                                                             1:3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7386F6-77B6-D64E-9A05-BEB8150B1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0" y="1739361"/>
            <a:ext cx="6705600" cy="44376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Entonnoir</a:t>
            </a:r>
          </a:p>
          <a:p>
            <a:r>
              <a:rPr lang="fr-FR" dirty="0" err="1"/>
              <a:t>Erlemmeyer</a:t>
            </a:r>
          </a:p>
          <a:p>
            <a:r>
              <a:rPr lang="fr-FR" dirty="0"/>
              <a:t>Mélange homogène</a:t>
            </a:r>
          </a:p>
          <a:p>
            <a:r>
              <a:rPr lang="fr-FR" dirty="0"/>
              <a:t>Filtrat</a:t>
            </a:r>
          </a:p>
          <a:p>
            <a:r>
              <a:rPr lang="fr-FR" dirty="0"/>
              <a:t>Résidu</a:t>
            </a:r>
          </a:p>
          <a:p>
            <a:r>
              <a:rPr lang="fr-FR" dirty="0"/>
              <a:t>Papier filtre</a:t>
            </a:r>
          </a:p>
          <a:p>
            <a:r>
              <a:rPr lang="fr-FR" dirty="0"/>
              <a:t>Vider le mélange à travers le filtre</a:t>
            </a:r>
          </a:p>
          <a:p>
            <a:r>
              <a:rPr lang="fr-FR" dirty="0"/>
              <a:t>Fabriquer un papier filtre</a:t>
            </a:r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3D28433F-A6C5-C0CE-698C-562387E80B5E}"/>
              </a:ext>
            </a:extLst>
          </p:cNvPr>
          <p:cNvSpPr/>
          <p:nvPr/>
        </p:nvSpPr>
        <p:spPr>
          <a:xfrm>
            <a:off x="2711302" y="3508744"/>
            <a:ext cx="1624641" cy="1524000"/>
          </a:xfrm>
          <a:prstGeom prst="triangl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2A4E3476-E2C4-43F6-EEE1-1858D2A7A377}"/>
              </a:ext>
            </a:extLst>
          </p:cNvPr>
          <p:cNvSpPr/>
          <p:nvPr/>
        </p:nvSpPr>
        <p:spPr>
          <a:xfrm>
            <a:off x="3185085" y="2941674"/>
            <a:ext cx="690113" cy="1452113"/>
          </a:xfrm>
          <a:prstGeom prst="can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Cylindre 5">
            <a:extLst>
              <a:ext uri="{FF2B5EF4-FFF2-40B4-BE49-F238E27FC236}">
                <a16:creationId xmlns:a16="http://schemas.microsoft.com/office/drawing/2014/main" id="{C16FA1D5-ACC2-B5BC-D1B3-CED2206C8DDC}"/>
              </a:ext>
            </a:extLst>
          </p:cNvPr>
          <p:cNvSpPr/>
          <p:nvPr/>
        </p:nvSpPr>
        <p:spPr>
          <a:xfrm rot="6720000">
            <a:off x="2272960" y="1317701"/>
            <a:ext cx="848264" cy="1437735"/>
          </a:xfrm>
          <a:prstGeom prst="can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 : en arc 6">
            <a:extLst>
              <a:ext uri="{FF2B5EF4-FFF2-40B4-BE49-F238E27FC236}">
                <a16:creationId xmlns:a16="http://schemas.microsoft.com/office/drawing/2014/main" id="{75BA7A25-0626-4966-251A-57B1429C3659}"/>
              </a:ext>
            </a:extLst>
          </p:cNvPr>
          <p:cNvCxnSpPr/>
          <p:nvPr/>
        </p:nvCxnSpPr>
        <p:spPr>
          <a:xfrm>
            <a:off x="2622697" y="1577162"/>
            <a:ext cx="503207" cy="1078301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 : en arc 7">
            <a:extLst>
              <a:ext uri="{FF2B5EF4-FFF2-40B4-BE49-F238E27FC236}">
                <a16:creationId xmlns:a16="http://schemas.microsoft.com/office/drawing/2014/main" id="{998059CA-B427-E5A6-035A-A119CC7A997D}"/>
              </a:ext>
            </a:extLst>
          </p:cNvPr>
          <p:cNvCxnSpPr>
            <a:cxnSpLocks/>
          </p:cNvCxnSpPr>
          <p:nvPr/>
        </p:nvCxnSpPr>
        <p:spPr>
          <a:xfrm>
            <a:off x="2881490" y="4625160"/>
            <a:ext cx="1308338" cy="129398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riangle isocèle 8">
            <a:extLst>
              <a:ext uri="{FF2B5EF4-FFF2-40B4-BE49-F238E27FC236}">
                <a16:creationId xmlns:a16="http://schemas.microsoft.com/office/drawing/2014/main" id="{E56922D8-DF2C-F521-3FD5-0AC63C973D6C}"/>
              </a:ext>
            </a:extLst>
          </p:cNvPr>
          <p:cNvSpPr/>
          <p:nvPr/>
        </p:nvSpPr>
        <p:spPr>
          <a:xfrm rot="10800000">
            <a:off x="3210832" y="3346915"/>
            <a:ext cx="632603" cy="316301"/>
          </a:xfrm>
          <a:prstGeom prst="triangle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DE95447-C94A-5E57-EDD3-5279A32E0A2E}"/>
              </a:ext>
            </a:extLst>
          </p:cNvPr>
          <p:cNvSpPr/>
          <p:nvPr/>
        </p:nvSpPr>
        <p:spPr>
          <a:xfrm>
            <a:off x="3260651" y="3189767"/>
            <a:ext cx="517584" cy="7188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2E4516E8-B616-5501-6175-0560014784C5}"/>
              </a:ext>
            </a:extLst>
          </p:cNvPr>
          <p:cNvSpPr/>
          <p:nvPr/>
        </p:nvSpPr>
        <p:spPr>
          <a:xfrm>
            <a:off x="2853069" y="2037906"/>
            <a:ext cx="215660" cy="2300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2D38737-E479-D61A-762B-8BC58DD48511}"/>
              </a:ext>
            </a:extLst>
          </p:cNvPr>
          <p:cNvSpPr/>
          <p:nvPr/>
        </p:nvSpPr>
        <p:spPr>
          <a:xfrm>
            <a:off x="8754139" y="567069"/>
            <a:ext cx="1078301" cy="104954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4CA130FC-2E9D-1E5A-14FE-2AC27319E2D5}"/>
              </a:ext>
            </a:extLst>
          </p:cNvPr>
          <p:cNvCxnSpPr/>
          <p:nvPr/>
        </p:nvCxnSpPr>
        <p:spPr>
          <a:xfrm flipH="1">
            <a:off x="8622069" y="1080643"/>
            <a:ext cx="1337093" cy="14376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962E24F0-D030-CDA5-2A39-7D9337D60478}"/>
              </a:ext>
            </a:extLst>
          </p:cNvPr>
          <p:cNvCxnSpPr>
            <a:cxnSpLocks/>
          </p:cNvCxnSpPr>
          <p:nvPr/>
        </p:nvCxnSpPr>
        <p:spPr>
          <a:xfrm flipV="1">
            <a:off x="9283426" y="534301"/>
            <a:ext cx="14379" cy="1107057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659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3CB353-C132-A853-1270-4F75307DF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4a Évaporation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B2DB21-5744-2A88-2D6C-6522F3CEA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9361"/>
            <a:ext cx="10515600" cy="44376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                                                       Plaque </a:t>
            </a:r>
            <a:endParaRPr lang="fr-FR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                                            Substance pure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     solide</a:t>
            </a:r>
          </a:p>
          <a:p>
            <a:pPr marL="0" indent="0">
              <a:buNone/>
            </a:pPr>
            <a:r>
              <a:rPr lang="fr-FR" dirty="0"/>
              <a:t>                        soluté</a:t>
            </a:r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15E2822C-D053-9F5D-CD84-1E93BE01D76C}"/>
              </a:ext>
            </a:extLst>
          </p:cNvPr>
          <p:cNvSpPr/>
          <p:nvPr/>
        </p:nvSpPr>
        <p:spPr>
          <a:xfrm>
            <a:off x="2285999" y="3526464"/>
            <a:ext cx="1768415" cy="1768415"/>
          </a:xfrm>
          <a:prstGeom prst="triangl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86B355CD-B761-6A5A-1052-1C43DFF3FD08}"/>
              </a:ext>
            </a:extLst>
          </p:cNvPr>
          <p:cNvSpPr/>
          <p:nvPr/>
        </p:nvSpPr>
        <p:spPr>
          <a:xfrm>
            <a:off x="2857081" y="2920609"/>
            <a:ext cx="632603" cy="1624641"/>
          </a:xfrm>
          <a:prstGeom prst="can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Nuage 5">
            <a:extLst>
              <a:ext uri="{FF2B5EF4-FFF2-40B4-BE49-F238E27FC236}">
                <a16:creationId xmlns:a16="http://schemas.microsoft.com/office/drawing/2014/main" id="{F30CF005-A68B-9058-E2FA-DB4B0D2474B9}"/>
              </a:ext>
            </a:extLst>
          </p:cNvPr>
          <p:cNvSpPr/>
          <p:nvPr/>
        </p:nvSpPr>
        <p:spPr>
          <a:xfrm>
            <a:off x="2675860" y="2002465"/>
            <a:ext cx="977660" cy="747622"/>
          </a:xfrm>
          <a:prstGeom prst="clou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B8BD4B8E-EB72-AB30-7D86-25C02BB2AE3A}"/>
              </a:ext>
            </a:extLst>
          </p:cNvPr>
          <p:cNvCxnSpPr/>
          <p:nvPr/>
        </p:nvCxnSpPr>
        <p:spPr>
          <a:xfrm>
            <a:off x="2534093" y="4944139"/>
            <a:ext cx="1293962" cy="14377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903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CA3799-B5F2-5B94-BDB4-40B63E374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4b distillation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78CBB8-1702-B562-1796-C8CA13D08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2162" y="1739361"/>
            <a:ext cx="5411638" cy="4480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Résidu</a:t>
            </a:r>
            <a:endParaRPr lang="fr-FR" dirty="0"/>
          </a:p>
          <a:p>
            <a:r>
              <a:rPr lang="fr-FR"/>
              <a:t>Eau froide</a:t>
            </a:r>
          </a:p>
          <a:p>
            <a:r>
              <a:rPr lang="fr-FR" dirty="0"/>
              <a:t>Refroidir</a:t>
            </a:r>
          </a:p>
          <a:p>
            <a:r>
              <a:rPr lang="fr-FR" dirty="0"/>
              <a:t>Distillat</a:t>
            </a:r>
          </a:p>
          <a:p>
            <a:r>
              <a:rPr lang="fr-FR"/>
              <a:t>Substance pure</a:t>
            </a:r>
          </a:p>
          <a:p>
            <a:r>
              <a:rPr lang="fr-FR"/>
              <a:t>Solvent</a:t>
            </a:r>
            <a:endParaRPr lang="fr-FR" dirty="0"/>
          </a:p>
          <a:p>
            <a:r>
              <a:rPr lang="fr-FR" dirty="0"/>
              <a:t>Glace</a:t>
            </a:r>
          </a:p>
          <a:p>
            <a:r>
              <a:rPr lang="fr-FR" dirty="0"/>
              <a:t>Plaque</a:t>
            </a:r>
          </a:p>
          <a:p>
            <a:endParaRPr lang="fr-FR" dirty="0"/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DF424BA3-A069-E4B3-9DF9-378EFD8BDB03}"/>
              </a:ext>
            </a:extLst>
          </p:cNvPr>
          <p:cNvSpPr/>
          <p:nvPr/>
        </p:nvSpPr>
        <p:spPr>
          <a:xfrm>
            <a:off x="1441414" y="4147031"/>
            <a:ext cx="1610264" cy="1581509"/>
          </a:xfrm>
          <a:prstGeom prst="triangl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3467701A-1214-F350-B118-AF2427DCD107}"/>
              </a:ext>
            </a:extLst>
          </p:cNvPr>
          <p:cNvSpPr/>
          <p:nvPr/>
        </p:nvSpPr>
        <p:spPr>
          <a:xfrm>
            <a:off x="1967022" y="3629112"/>
            <a:ext cx="603849" cy="1682151"/>
          </a:xfrm>
          <a:prstGeom prst="can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C16E6AB-CD14-5484-CA99-5F6114849FE7}"/>
              </a:ext>
            </a:extLst>
          </p:cNvPr>
          <p:cNvSpPr/>
          <p:nvPr/>
        </p:nvSpPr>
        <p:spPr>
          <a:xfrm>
            <a:off x="1506278" y="5847907"/>
            <a:ext cx="1538377" cy="38818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080B2B-CB39-7AAD-A2DA-DFFA822F9E79}"/>
              </a:ext>
            </a:extLst>
          </p:cNvPr>
          <p:cNvSpPr/>
          <p:nvPr/>
        </p:nvSpPr>
        <p:spPr>
          <a:xfrm rot="-2580000">
            <a:off x="2144233" y="3083441"/>
            <a:ext cx="1322716" cy="31630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49E5C5-B31C-5F93-E913-18156EDCB993}"/>
              </a:ext>
            </a:extLst>
          </p:cNvPr>
          <p:cNvSpPr/>
          <p:nvPr/>
        </p:nvSpPr>
        <p:spPr>
          <a:xfrm rot="2760000">
            <a:off x="2726326" y="3834777"/>
            <a:ext cx="2875471" cy="3450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Parenthèse ouvrante 8">
            <a:extLst>
              <a:ext uri="{FF2B5EF4-FFF2-40B4-BE49-F238E27FC236}">
                <a16:creationId xmlns:a16="http://schemas.microsoft.com/office/drawing/2014/main" id="{0EDA8029-433B-15FC-B5BD-956C8C631052}"/>
              </a:ext>
            </a:extLst>
          </p:cNvPr>
          <p:cNvSpPr/>
          <p:nvPr/>
        </p:nvSpPr>
        <p:spPr>
          <a:xfrm rot="16200000">
            <a:off x="4319764" y="5272178"/>
            <a:ext cx="1352736" cy="928777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6A43B23-8F34-09FF-EE1A-EBEDBE68706C}"/>
              </a:ext>
            </a:extLst>
          </p:cNvPr>
          <p:cNvSpPr/>
          <p:nvPr/>
        </p:nvSpPr>
        <p:spPr>
          <a:xfrm>
            <a:off x="3289071" y="3133595"/>
            <a:ext cx="215660" cy="23003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08165FA-27FF-2915-878E-7F96ACF34140}"/>
              </a:ext>
            </a:extLst>
          </p:cNvPr>
          <p:cNvSpPr/>
          <p:nvPr/>
        </p:nvSpPr>
        <p:spPr>
          <a:xfrm>
            <a:off x="4539901" y="4470688"/>
            <a:ext cx="215660" cy="23003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D643583-5738-B0A3-4E48-B2CAC6A9DA8A}"/>
              </a:ext>
            </a:extLst>
          </p:cNvPr>
          <p:cNvSpPr/>
          <p:nvPr/>
        </p:nvSpPr>
        <p:spPr>
          <a:xfrm>
            <a:off x="4324241" y="4240651"/>
            <a:ext cx="215660" cy="23003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4541D7-70B5-7527-5172-4AEA36754EBF}"/>
              </a:ext>
            </a:extLst>
          </p:cNvPr>
          <p:cNvSpPr/>
          <p:nvPr/>
        </p:nvSpPr>
        <p:spPr>
          <a:xfrm>
            <a:off x="4051071" y="3909971"/>
            <a:ext cx="215660" cy="23003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F3337E79-CF2A-5F19-443F-7ADE5836D563}"/>
              </a:ext>
            </a:extLst>
          </p:cNvPr>
          <p:cNvSpPr/>
          <p:nvPr/>
        </p:nvSpPr>
        <p:spPr>
          <a:xfrm>
            <a:off x="3720392" y="3622424"/>
            <a:ext cx="215660" cy="23003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5AF51B2A-830C-843A-84F3-571B8A4F4BC4}"/>
              </a:ext>
            </a:extLst>
          </p:cNvPr>
          <p:cNvSpPr/>
          <p:nvPr/>
        </p:nvSpPr>
        <p:spPr>
          <a:xfrm>
            <a:off x="3504731" y="3392386"/>
            <a:ext cx="215660" cy="23003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745C043E-88DA-0162-92D7-D57A2E429F5C}"/>
              </a:ext>
            </a:extLst>
          </p:cNvPr>
          <p:cNvSpPr/>
          <p:nvPr/>
        </p:nvSpPr>
        <p:spPr>
          <a:xfrm>
            <a:off x="2167637" y="5491481"/>
            <a:ext cx="215660" cy="23003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 : en arc 16">
            <a:extLst>
              <a:ext uri="{FF2B5EF4-FFF2-40B4-BE49-F238E27FC236}">
                <a16:creationId xmlns:a16="http://schemas.microsoft.com/office/drawing/2014/main" id="{462D152C-129C-1EA1-1925-107170EAD116}"/>
              </a:ext>
            </a:extLst>
          </p:cNvPr>
          <p:cNvCxnSpPr/>
          <p:nvPr/>
        </p:nvCxnSpPr>
        <p:spPr>
          <a:xfrm>
            <a:off x="4589721" y="5847906"/>
            <a:ext cx="833886" cy="244415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3010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Procédée de séparation</vt:lpstr>
      <vt:lpstr>1 Sédimentation </vt:lpstr>
      <vt:lpstr>2 Décantation</vt:lpstr>
      <vt:lpstr>3 Filtration                                                             1:3</vt:lpstr>
      <vt:lpstr>4a Évaporation</vt:lpstr>
      <vt:lpstr>4b distillation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247</cp:revision>
  <dcterms:created xsi:type="dcterms:W3CDTF">2024-05-02T14:11:14Z</dcterms:created>
  <dcterms:modified xsi:type="dcterms:W3CDTF">2024-05-02T15:00:19Z</dcterms:modified>
</cp:coreProperties>
</file>